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89" r:id="rId3"/>
    <p:sldId id="292" r:id="rId4"/>
    <p:sldId id="290" r:id="rId5"/>
    <p:sldId id="293" r:id="rId6"/>
    <p:sldId id="294" r:id="rId7"/>
    <p:sldId id="260" r:id="rId8"/>
    <p:sldId id="295" r:id="rId9"/>
    <p:sldId id="306" r:id="rId10"/>
    <p:sldId id="331" r:id="rId11"/>
    <p:sldId id="330" r:id="rId12"/>
    <p:sldId id="332" r:id="rId13"/>
    <p:sldId id="265" r:id="rId14"/>
    <p:sldId id="300" r:id="rId15"/>
    <p:sldId id="328" r:id="rId16"/>
    <p:sldId id="33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AB284C-FEB3-4F97-B456-876558687533}" type="datetimeFigureOut">
              <a:rPr lang="en-US" smtClean="0"/>
              <a:t>10/27/2021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D26A0D-3597-4A54-B3E6-63F609D12F88}" type="slidenum">
              <a:rPr lang="en-US" smtClean="0"/>
              <a:t>‹#›</a:t>
            </a:fld>
            <a:endParaRPr lang="en-US"/>
          </a:p>
        </p:txBody>
      </p:sp>
    </p:spTree>
    <p:extLst>
      <p:ext uri="{BB962C8B-B14F-4D97-AF65-F5344CB8AC3E}">
        <p14:creationId xmlns:p14="http://schemas.microsoft.com/office/powerpoint/2010/main" val="1714362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does this mean?</a:t>
            </a:r>
          </a:p>
          <a:p>
            <a:r>
              <a:rPr lang="en-US" dirty="0"/>
              <a:t>How</a:t>
            </a:r>
            <a:r>
              <a:rPr lang="en-US" baseline="0" dirty="0"/>
              <a:t> do you use this information?</a:t>
            </a:r>
          </a:p>
          <a:p>
            <a:r>
              <a:rPr lang="en-US" baseline="0" dirty="0"/>
              <a:t>What does your case plan look like based on this information?</a:t>
            </a:r>
            <a:endParaRPr lang="en-US" dirty="0"/>
          </a:p>
        </p:txBody>
      </p:sp>
      <p:sp>
        <p:nvSpPr>
          <p:cNvPr id="4" name="Slide Number Placeholder 3"/>
          <p:cNvSpPr>
            <a:spLocks noGrp="1"/>
          </p:cNvSpPr>
          <p:nvPr>
            <p:ph type="sldNum" sz="quarter" idx="10"/>
          </p:nvPr>
        </p:nvSpPr>
        <p:spPr/>
        <p:txBody>
          <a:bodyPr/>
          <a:lstStyle/>
          <a:p>
            <a:fld id="{1BD03EDE-3A78-4AB1-A71D-EDEA95A47F2C}"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893143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E8186EE-9D04-405D-A0F7-6909B898DA7D}" type="datetimeFigureOut">
              <a:rPr lang="en-US" smtClean="0"/>
              <a:pPr/>
              <a:t>10/27/2021</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DDE4DC1C-5AA5-4230-94C3-A53B297F3AA8}" type="slidenum">
              <a:rPr lang="en-US" smtClean="0"/>
              <a:pPr/>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8186EE-9D04-405D-A0F7-6909B898DA7D}" type="datetimeFigureOut">
              <a:rPr lang="en-US" smtClean="0"/>
              <a:pPr/>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4DC1C-5AA5-4230-94C3-A53B297F3AA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8186EE-9D04-405D-A0F7-6909B898DA7D}" type="datetimeFigureOut">
              <a:rPr lang="en-US" smtClean="0"/>
              <a:pPr/>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4DC1C-5AA5-4230-94C3-A53B297F3AA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8186EE-9D04-405D-A0F7-6909B898DA7D}" type="datetimeFigureOut">
              <a:rPr lang="en-US" smtClean="0"/>
              <a:pPr/>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4DC1C-5AA5-4230-94C3-A53B297F3AA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E8186EE-9D04-405D-A0F7-6909B898DA7D}" type="datetimeFigureOut">
              <a:rPr lang="en-US" smtClean="0"/>
              <a:pPr/>
              <a:t>10/27/2021</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4DC1C-5AA5-4230-94C3-A53B297F3AA8}" type="slidenum">
              <a:rPr lang="en-US" smtClean="0"/>
              <a:pPr/>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a:t>Click to edit Master title style</a:t>
            </a:r>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E8186EE-9D04-405D-A0F7-6909B898DA7D}" type="datetimeFigureOut">
              <a:rPr lang="en-US" smtClean="0"/>
              <a:pPr/>
              <a:t>10/27/2021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4DC1C-5AA5-4230-94C3-A53B297F3AA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E8186EE-9D04-405D-A0F7-6909B898DA7D}" type="datetimeFigureOut">
              <a:rPr lang="en-US" smtClean="0"/>
              <a:pPr/>
              <a:t>10/27/2021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E4DC1C-5AA5-4230-94C3-A53B297F3AA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E8186EE-9D04-405D-A0F7-6909B898DA7D}" type="datetimeFigureOut">
              <a:rPr lang="en-US" smtClean="0"/>
              <a:pPr/>
              <a:t>10/27/2021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E4DC1C-5AA5-4230-94C3-A53B297F3AA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2E8186EE-9D04-405D-A0F7-6909B898DA7D}" type="datetimeFigureOut">
              <a:rPr lang="en-US" smtClean="0"/>
              <a:pPr/>
              <a:t>10/27/2021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E4DC1C-5AA5-4230-94C3-A53B297F3AA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E8186EE-9D04-405D-A0F7-6909B898DA7D}" type="datetimeFigureOut">
              <a:rPr lang="en-US" smtClean="0"/>
              <a:pPr/>
              <a:t>10/27/2021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4DC1C-5AA5-4230-94C3-A53B297F3AA8}" type="slidenum">
              <a:rPr lang="en-US" smtClean="0"/>
              <a:pPr/>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p:txBody>
          <a:bodyPr/>
          <a:lstStyle/>
          <a:p>
            <a:fld id="{2E8186EE-9D04-405D-A0F7-6909B898DA7D}" type="datetimeFigureOut">
              <a:rPr lang="en-US" smtClean="0"/>
              <a:pPr/>
              <a:t>10/27/2021</a:t>
            </a:fld>
            <a:endParaRPr lang="en-US"/>
          </a:p>
        </p:txBody>
      </p:sp>
      <p:sp>
        <p:nvSpPr>
          <p:cNvPr id="7" name="Slide Number Placeholder 6"/>
          <p:cNvSpPr>
            <a:spLocks noGrp="1"/>
          </p:cNvSpPr>
          <p:nvPr>
            <p:ph type="sldNum" sz="quarter" idx="12"/>
          </p:nvPr>
        </p:nvSpPr>
        <p:spPr/>
        <p:txBody>
          <a:bodyPr/>
          <a:lstStyle/>
          <a:p>
            <a:fld id="{DDE4DC1C-5AA5-4230-94C3-A53B297F3AA8}" type="slidenum">
              <a:rPr lang="en-US" smtClean="0"/>
              <a:pPr/>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2E8186EE-9D04-405D-A0F7-6909B898DA7D}" type="datetimeFigureOut">
              <a:rPr lang="en-US" smtClean="0"/>
              <a:pPr/>
              <a:t>10/27/2021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DDE4DC1C-5AA5-4230-94C3-A53B297F3AA8}" type="slidenum">
              <a:rPr lang="en-US" smtClean="0"/>
              <a:pPr/>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800" b="1" dirty="0">
                <a:solidFill>
                  <a:srgbClr val="FF0000"/>
                </a:solidFill>
                <a:effectLst>
                  <a:outerShdw blurRad="38100" dist="38100" dir="2700000" algn="tl">
                    <a:srgbClr val="000000">
                      <a:alpha val="43137"/>
                    </a:srgbClr>
                  </a:outerShdw>
                </a:effectLst>
              </a:rPr>
              <a:t>Utilizing evidence based practices to reduce client risk</a:t>
            </a:r>
          </a:p>
        </p:txBody>
      </p:sp>
      <p:pic>
        <p:nvPicPr>
          <p:cNvPr id="2" name="Content Placeholder 1">
            <a:extLst>
              <a:ext uri="{FF2B5EF4-FFF2-40B4-BE49-F238E27FC236}">
                <a16:creationId xmlns:a16="http://schemas.microsoft.com/office/drawing/2014/main" id="{835DDCB6-89E8-482A-A91D-4F29E85A2925}"/>
              </a:ext>
            </a:extLst>
          </p:cNvPr>
          <p:cNvPicPr>
            <a:picLocks noGrp="1" noChangeAspect="1"/>
          </p:cNvPicPr>
          <p:nvPr>
            <p:ph idx="1"/>
          </p:nvPr>
        </p:nvPicPr>
        <p:blipFill>
          <a:blip r:embed="rId2"/>
          <a:stretch>
            <a:fillRect/>
          </a:stretch>
        </p:blipFill>
        <p:spPr>
          <a:xfrm>
            <a:off x="1752600" y="2438400"/>
            <a:ext cx="5638800" cy="3200400"/>
          </a:xfrm>
          <a:prstGeom prst="rect">
            <a:avLst/>
          </a:prstGeom>
        </p:spPr>
      </p:pic>
    </p:spTree>
    <p:extLst>
      <p:ext uri="{BB962C8B-B14F-4D97-AF65-F5344CB8AC3E}">
        <p14:creationId xmlns:p14="http://schemas.microsoft.com/office/powerpoint/2010/main" val="3554184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95584AE-B7DF-43F7-A1ED-97C8B4187A00}"/>
              </a:ext>
            </a:extLst>
          </p:cNvPr>
          <p:cNvSpPr>
            <a:spLocks noGrp="1"/>
          </p:cNvSpPr>
          <p:nvPr>
            <p:ph type="title"/>
          </p:nvPr>
        </p:nvSpPr>
        <p:spPr/>
        <p:txBody>
          <a:bodyPr>
            <a:normAutofit fontScale="90000"/>
          </a:bodyPr>
          <a:lstStyle/>
          <a:p>
            <a:r>
              <a:rPr lang="en-US" b="1" dirty="0">
                <a:solidFill>
                  <a:srgbClr val="FF0000"/>
                </a:solidFill>
                <a:effectLst>
                  <a:outerShdw blurRad="38100" dist="38100" dir="2700000" algn="tl">
                    <a:srgbClr val="000000">
                      <a:alpha val="43137"/>
                    </a:srgbClr>
                  </a:outerShdw>
                </a:effectLst>
              </a:rPr>
              <a:t>Needs principle: Targeting what matters</a:t>
            </a:r>
          </a:p>
        </p:txBody>
      </p:sp>
      <p:pic>
        <p:nvPicPr>
          <p:cNvPr id="6" name="Content Placeholder 5">
            <a:extLst>
              <a:ext uri="{FF2B5EF4-FFF2-40B4-BE49-F238E27FC236}">
                <a16:creationId xmlns:a16="http://schemas.microsoft.com/office/drawing/2014/main" id="{46CD1288-573A-46C4-AC02-0C339B5F0343}"/>
              </a:ext>
            </a:extLst>
          </p:cNvPr>
          <p:cNvPicPr>
            <a:picLocks noGrp="1" noChangeAspect="1"/>
          </p:cNvPicPr>
          <p:nvPr>
            <p:ph idx="1"/>
          </p:nvPr>
        </p:nvPicPr>
        <p:blipFill>
          <a:blip r:embed="rId2"/>
          <a:stretch>
            <a:fillRect/>
          </a:stretch>
        </p:blipFill>
        <p:spPr>
          <a:xfrm>
            <a:off x="2133600" y="2057400"/>
            <a:ext cx="5105400" cy="3657600"/>
          </a:xfrm>
          <a:prstGeom prst="rect">
            <a:avLst/>
          </a:prstGeom>
        </p:spPr>
      </p:pic>
    </p:spTree>
    <p:extLst>
      <p:ext uri="{BB962C8B-B14F-4D97-AF65-F5344CB8AC3E}">
        <p14:creationId xmlns:p14="http://schemas.microsoft.com/office/powerpoint/2010/main" val="2041577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7467600" cy="1143000"/>
          </a:xfrm>
        </p:spPr>
        <p:txBody>
          <a:bodyPr>
            <a:normAutofit/>
          </a:bodyPr>
          <a:lstStyle/>
          <a:p>
            <a:r>
              <a:rPr lang="en-US" sz="4500" b="1" dirty="0">
                <a:solidFill>
                  <a:srgbClr val="FF0000"/>
                </a:solidFill>
                <a:effectLst>
                  <a:outerShdw blurRad="38100" dist="38100" dir="2700000" algn="tl">
                    <a:srgbClr val="000000">
                      <a:alpha val="43137"/>
                    </a:srgbClr>
                  </a:outerShdw>
                </a:effectLst>
              </a:rPr>
              <a:t> Needs Principle</a:t>
            </a:r>
          </a:p>
        </p:txBody>
      </p:sp>
      <p:sp>
        <p:nvSpPr>
          <p:cNvPr id="3" name="Content Placeholder 2"/>
          <p:cNvSpPr>
            <a:spLocks noGrp="1"/>
          </p:cNvSpPr>
          <p:nvPr>
            <p:ph idx="1"/>
          </p:nvPr>
        </p:nvSpPr>
        <p:spPr>
          <a:xfrm>
            <a:off x="457200" y="1524000"/>
            <a:ext cx="8305800" cy="4572000"/>
          </a:xfrm>
        </p:spPr>
        <p:txBody>
          <a:bodyPr>
            <a:normAutofit/>
          </a:bodyPr>
          <a:lstStyle/>
          <a:p>
            <a:endParaRPr lang="en-US" dirty="0"/>
          </a:p>
          <a:p>
            <a:r>
              <a:rPr lang="en-US" b="1" dirty="0"/>
              <a:t>Interventions are most effective when they target criminogenic needs (changeable).</a:t>
            </a:r>
          </a:p>
          <a:p>
            <a:endParaRPr lang="en-US" sz="1000" dirty="0"/>
          </a:p>
          <a:p>
            <a:pPr marL="962406" lvl="1" indent="-514350">
              <a:buNone/>
            </a:pPr>
            <a:r>
              <a:rPr lang="en-US" sz="2800" dirty="0">
                <a:solidFill>
                  <a:srgbClr val="FF0000"/>
                </a:solidFill>
              </a:rPr>
              <a:t>1.Cognitions</a:t>
            </a:r>
          </a:p>
          <a:p>
            <a:pPr marL="962406" lvl="1" indent="-514350">
              <a:buNone/>
            </a:pPr>
            <a:r>
              <a:rPr lang="en-US" sz="2800" dirty="0">
                <a:solidFill>
                  <a:srgbClr val="FF0000"/>
                </a:solidFill>
              </a:rPr>
              <a:t>2.Social Networks</a:t>
            </a:r>
          </a:p>
          <a:p>
            <a:pPr marL="962406" lvl="1" indent="-514350">
              <a:buNone/>
            </a:pPr>
            <a:r>
              <a:rPr lang="en-US" sz="2800" dirty="0">
                <a:solidFill>
                  <a:srgbClr val="FF0000"/>
                </a:solidFill>
              </a:rPr>
              <a:t>3.Personality</a:t>
            </a:r>
          </a:p>
        </p:txBody>
      </p:sp>
      <p:sp>
        <p:nvSpPr>
          <p:cNvPr id="4" name="Content Placeholder 2"/>
          <p:cNvSpPr txBox="1">
            <a:spLocks/>
          </p:cNvSpPr>
          <p:nvPr/>
        </p:nvSpPr>
        <p:spPr>
          <a:xfrm>
            <a:off x="864358" y="3962400"/>
            <a:ext cx="7010400" cy="2483622"/>
          </a:xfrm>
          <a:prstGeom prst="rect">
            <a:avLst/>
          </a:prstGeom>
        </p:spPr>
        <p:txBody>
          <a:bodyPr vert="horz">
            <a:normAutofit/>
          </a:bodyPr>
          <a:lst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a:lstStyle>
          <a:p>
            <a:pPr marL="550926" indent="-514350">
              <a:buClr>
                <a:srgbClr val="6EA0B0"/>
              </a:buClr>
              <a:buNone/>
            </a:pPr>
            <a:endParaRPr lang="en-US" sz="2400" dirty="0"/>
          </a:p>
          <a:p>
            <a:pPr marL="550926" indent="-514350">
              <a:buClr>
                <a:srgbClr val="6EA0B0"/>
              </a:buClr>
              <a:buNone/>
            </a:pPr>
            <a:r>
              <a:rPr lang="en-US" sz="2400" dirty="0"/>
              <a:t>4.Family/Marital factors</a:t>
            </a:r>
          </a:p>
          <a:p>
            <a:pPr marL="550926" indent="-514350">
              <a:buClr>
                <a:srgbClr val="6EA0B0"/>
              </a:buClr>
              <a:buNone/>
            </a:pPr>
            <a:r>
              <a:rPr lang="en-US" sz="2400" dirty="0"/>
              <a:t>5.Education/Employment</a:t>
            </a:r>
          </a:p>
          <a:p>
            <a:pPr marL="550926" indent="-514350">
              <a:buClr>
                <a:srgbClr val="6EA0B0"/>
              </a:buClr>
              <a:buNone/>
            </a:pPr>
            <a:r>
              <a:rPr lang="en-US" sz="2400" dirty="0"/>
              <a:t>6.Leisure/Recreation</a:t>
            </a:r>
          </a:p>
          <a:p>
            <a:pPr marL="550926" indent="-514350">
              <a:buClr>
                <a:srgbClr val="6EA0B0"/>
              </a:buClr>
              <a:buNone/>
            </a:pPr>
            <a:r>
              <a:rPr lang="en-US" sz="2400" dirty="0"/>
              <a:t>7.Substance abuse</a:t>
            </a:r>
          </a:p>
          <a:p>
            <a:pPr marL="550926" indent="-514350">
              <a:buClr>
                <a:srgbClr val="6EA0B0"/>
              </a:buClr>
              <a:buFont typeface="Wingdings 2"/>
              <a:buNone/>
            </a:pPr>
            <a:endParaRPr lang="en-US" sz="2600" dirty="0">
              <a:solidFill>
                <a:srgbClr val="FF0000"/>
              </a:solidFill>
            </a:endParaRPr>
          </a:p>
        </p:txBody>
      </p:sp>
    </p:spTree>
    <p:extLst>
      <p:ext uri="{BB962C8B-B14F-4D97-AF65-F5344CB8AC3E}">
        <p14:creationId xmlns:p14="http://schemas.microsoft.com/office/powerpoint/2010/main" val="1165859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A8F3EF2-CFEF-46ED-A5AD-6A57E8C73A87}"/>
              </a:ext>
            </a:extLst>
          </p:cNvPr>
          <p:cNvPicPr>
            <a:picLocks noChangeAspect="1"/>
          </p:cNvPicPr>
          <p:nvPr/>
        </p:nvPicPr>
        <p:blipFill>
          <a:blip r:embed="rId2"/>
          <a:stretch>
            <a:fillRect/>
          </a:stretch>
        </p:blipFill>
        <p:spPr>
          <a:xfrm>
            <a:off x="2095500" y="2362200"/>
            <a:ext cx="4953000" cy="2414588"/>
          </a:xfrm>
          <a:prstGeom prst="rect">
            <a:avLst/>
          </a:prstGeom>
        </p:spPr>
      </p:pic>
      <p:sp>
        <p:nvSpPr>
          <p:cNvPr id="5" name="Title 4">
            <a:extLst>
              <a:ext uri="{FF2B5EF4-FFF2-40B4-BE49-F238E27FC236}">
                <a16:creationId xmlns:a16="http://schemas.microsoft.com/office/drawing/2014/main" id="{6CD6C771-4A34-482B-B514-57F7282D5ECD}"/>
              </a:ext>
            </a:extLst>
          </p:cNvPr>
          <p:cNvSpPr>
            <a:spLocks noGrp="1"/>
          </p:cNvSpPr>
          <p:nvPr>
            <p:ph type="title"/>
          </p:nvPr>
        </p:nvSpPr>
        <p:spPr>
          <a:xfrm>
            <a:off x="426128" y="228600"/>
            <a:ext cx="8260672" cy="1447800"/>
          </a:xfrm>
        </p:spPr>
        <p:txBody>
          <a:bodyPr>
            <a:normAutofit fontScale="90000"/>
          </a:bodyPr>
          <a:lstStyle/>
          <a:p>
            <a:r>
              <a:rPr lang="en-US" dirty="0">
                <a:solidFill>
                  <a:srgbClr val="FF0000"/>
                </a:solidFill>
              </a:rPr>
              <a:t>Responsivity principle: Creating An environment conducive to positive change </a:t>
            </a:r>
          </a:p>
        </p:txBody>
      </p:sp>
    </p:spTree>
    <p:extLst>
      <p:ext uri="{BB962C8B-B14F-4D97-AF65-F5344CB8AC3E}">
        <p14:creationId xmlns:p14="http://schemas.microsoft.com/office/powerpoint/2010/main" val="13351411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500" b="1" dirty="0">
                <a:solidFill>
                  <a:srgbClr val="FF0000"/>
                </a:solidFill>
                <a:effectLst>
                  <a:outerShdw blurRad="38100" dist="38100" dir="2700000" algn="tl">
                    <a:srgbClr val="000000">
                      <a:alpha val="43137"/>
                    </a:srgbClr>
                  </a:outerShdw>
                </a:effectLst>
              </a:rPr>
              <a:t>Responsivity Principle </a:t>
            </a:r>
          </a:p>
        </p:txBody>
      </p:sp>
      <p:sp>
        <p:nvSpPr>
          <p:cNvPr id="3" name="Content Placeholder 2"/>
          <p:cNvSpPr>
            <a:spLocks noGrp="1"/>
          </p:cNvSpPr>
          <p:nvPr>
            <p:ph idx="1"/>
          </p:nvPr>
        </p:nvSpPr>
        <p:spPr/>
        <p:txBody>
          <a:bodyPr>
            <a:normAutofit/>
          </a:bodyPr>
          <a:lstStyle/>
          <a:p>
            <a:r>
              <a:rPr lang="en-US" sz="2500" b="1" dirty="0"/>
              <a:t>General:</a:t>
            </a:r>
            <a:r>
              <a:rPr lang="en-US" sz="2500" dirty="0"/>
              <a:t> Cognitive behavioral and other structured skill building </a:t>
            </a:r>
          </a:p>
          <a:p>
            <a:endParaRPr lang="en-US" sz="1500" dirty="0"/>
          </a:p>
          <a:p>
            <a:r>
              <a:rPr lang="en-US" sz="2500" b="1" dirty="0"/>
              <a:t>Specific:</a:t>
            </a:r>
            <a:r>
              <a:rPr lang="en-US" sz="2500" dirty="0"/>
              <a:t> </a:t>
            </a:r>
            <a:r>
              <a:rPr lang="en-US" sz="2500" dirty="0">
                <a:solidFill>
                  <a:srgbClr val="FF0000"/>
                </a:solidFill>
              </a:rPr>
              <a:t>Stage of change </a:t>
            </a:r>
            <a:r>
              <a:rPr lang="en-US" sz="2500" dirty="0"/>
              <a:t>(i.e., Pre-contemplation, Contemplation, Preparation, Action, Maintenance), gender, age mental health, cognitive skill level, cultural considerations etc… </a:t>
            </a:r>
          </a:p>
        </p:txBody>
      </p:sp>
    </p:spTree>
    <p:extLst>
      <p:ext uri="{BB962C8B-B14F-4D97-AF65-F5344CB8AC3E}">
        <p14:creationId xmlns:p14="http://schemas.microsoft.com/office/powerpoint/2010/main" val="15789067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solidFill>
                  <a:srgbClr val="FF0000"/>
                </a:solidFill>
              </a:rPr>
              <a:t>Post Conviction Risk Assessment (PCRA) </a:t>
            </a:r>
          </a:p>
        </p:txBody>
      </p:sp>
      <p:sp>
        <p:nvSpPr>
          <p:cNvPr id="3" name="Content Placeholder 2"/>
          <p:cNvSpPr>
            <a:spLocks noGrp="1"/>
          </p:cNvSpPr>
          <p:nvPr>
            <p:ph idx="1"/>
          </p:nvPr>
        </p:nvSpPr>
        <p:spPr/>
        <p:txBody>
          <a:bodyPr>
            <a:normAutofit/>
          </a:bodyPr>
          <a:lstStyle/>
          <a:p>
            <a:r>
              <a:rPr lang="en-US" dirty="0">
                <a:solidFill>
                  <a:srgbClr val="FF0000"/>
                </a:solidFill>
              </a:rPr>
              <a:t>Designed to identify dynamic risk factors pertaining to each individual (e.g., Education and Employment, Substance Abuse, Social Networks, Cognitions)</a:t>
            </a:r>
          </a:p>
          <a:p>
            <a:r>
              <a:rPr lang="en-US" dirty="0"/>
              <a:t>Contains an 80-item self-report questionnaire that assesses criminal thinking</a:t>
            </a:r>
          </a:p>
          <a:p>
            <a:r>
              <a:rPr lang="en-US" dirty="0">
                <a:solidFill>
                  <a:srgbClr val="FF0000"/>
                </a:solidFill>
              </a:rPr>
              <a:t>Scoring results in individuals being placed in one of four risk categories:  High, Moderate, Low/Moderate, Low</a:t>
            </a:r>
          </a:p>
          <a:p>
            <a:r>
              <a:rPr lang="en-US" dirty="0"/>
              <a:t>Research indicates the tool is a reliable and valid assessment of risk</a:t>
            </a:r>
          </a:p>
          <a:p>
            <a:endParaRPr lang="en-US" dirty="0"/>
          </a:p>
          <a:p>
            <a:endParaRPr lang="en-US" dirty="0"/>
          </a:p>
        </p:txBody>
      </p:sp>
    </p:spTree>
    <p:extLst>
      <p:ext uri="{BB962C8B-B14F-4D97-AF65-F5344CB8AC3E}">
        <p14:creationId xmlns:p14="http://schemas.microsoft.com/office/powerpoint/2010/main" val="5106303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133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3999" cy="6857999"/>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292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7467600" cy="1143000"/>
          </a:xfrm>
        </p:spPr>
        <p:txBody>
          <a:bodyPr>
            <a:normAutofit fontScale="90000"/>
          </a:bodyPr>
          <a:lstStyle/>
          <a:p>
            <a:r>
              <a:rPr lang="en-US" sz="4500" b="1" dirty="0">
                <a:solidFill>
                  <a:srgbClr val="FF0000"/>
                </a:solidFill>
                <a:effectLst>
                  <a:outerShdw blurRad="38100" dist="38100" dir="2700000" algn="tl">
                    <a:srgbClr val="000000">
                      <a:alpha val="43137"/>
                    </a:srgbClr>
                  </a:outerShdw>
                </a:effectLst>
              </a:rPr>
              <a:t> Monthly Treatment Reports</a:t>
            </a:r>
          </a:p>
        </p:txBody>
      </p:sp>
      <p:sp>
        <p:nvSpPr>
          <p:cNvPr id="3" name="Content Placeholder 2"/>
          <p:cNvSpPr>
            <a:spLocks noGrp="1"/>
          </p:cNvSpPr>
          <p:nvPr>
            <p:ph idx="1"/>
          </p:nvPr>
        </p:nvSpPr>
        <p:spPr>
          <a:xfrm>
            <a:off x="457200" y="1524000"/>
            <a:ext cx="8305800" cy="4572000"/>
          </a:xfrm>
        </p:spPr>
        <p:txBody>
          <a:bodyPr>
            <a:normAutofit fontScale="85000" lnSpcReduction="20000"/>
          </a:bodyPr>
          <a:lstStyle/>
          <a:p>
            <a:endParaRPr lang="en-US" dirty="0"/>
          </a:p>
          <a:p>
            <a:r>
              <a:rPr lang="en-US" b="1" dirty="0"/>
              <a:t>Here is what we are looking for:</a:t>
            </a:r>
          </a:p>
          <a:p>
            <a:endParaRPr lang="en-US" sz="1000" dirty="0"/>
          </a:p>
          <a:p>
            <a:pPr marL="962406" lvl="1" indent="-514350">
              <a:buAutoNum type="arabicPeriod"/>
            </a:pPr>
            <a:r>
              <a:rPr lang="en-US" sz="2800" dirty="0">
                <a:solidFill>
                  <a:srgbClr val="FF0000"/>
                </a:solidFill>
              </a:rPr>
              <a:t>Treatment focus should be rooted in DRFs (i.e., cognitions, social net, alcohol/drugs, </a:t>
            </a:r>
            <a:r>
              <a:rPr lang="en-US" sz="2800" dirty="0" err="1">
                <a:solidFill>
                  <a:srgbClr val="FF0000"/>
                </a:solidFill>
              </a:rPr>
              <a:t>edu</a:t>
            </a:r>
            <a:r>
              <a:rPr lang="en-US" sz="2800" dirty="0">
                <a:solidFill>
                  <a:srgbClr val="FF0000"/>
                </a:solidFill>
              </a:rPr>
              <a:t>/employ)</a:t>
            </a:r>
          </a:p>
          <a:p>
            <a:pPr marL="962406" lvl="1" indent="-514350">
              <a:buAutoNum type="arabicPeriod"/>
            </a:pPr>
            <a:r>
              <a:rPr lang="en-US" sz="2800" dirty="0">
                <a:solidFill>
                  <a:srgbClr val="FF0000"/>
                </a:solidFill>
              </a:rPr>
              <a:t>MTR should provide details about progress in criminogenic areas. </a:t>
            </a:r>
          </a:p>
          <a:p>
            <a:pPr marL="962406" lvl="1" indent="-514350">
              <a:buAutoNum type="arabicPeriod"/>
            </a:pPr>
            <a:r>
              <a:rPr lang="en-US" sz="2800" dirty="0">
                <a:solidFill>
                  <a:srgbClr val="FF0000"/>
                </a:solidFill>
              </a:rPr>
              <a:t>Treatment plan should account for client risk. Not a “one size fits all” approach. </a:t>
            </a:r>
          </a:p>
          <a:p>
            <a:pPr marL="962406" lvl="1" indent="-514350">
              <a:buAutoNum type="arabicPeriod"/>
            </a:pPr>
            <a:r>
              <a:rPr lang="en-US" sz="2800" dirty="0">
                <a:solidFill>
                  <a:srgbClr val="FF0000"/>
                </a:solidFill>
              </a:rPr>
              <a:t>Avoid “canned language” and provide information specific to client’s treatment status. </a:t>
            </a:r>
          </a:p>
          <a:p>
            <a:pPr marL="962406" lvl="1" indent="-514350">
              <a:buAutoNum type="arabicPeriod"/>
            </a:pPr>
            <a:r>
              <a:rPr lang="en-US" sz="2800" dirty="0">
                <a:solidFill>
                  <a:srgbClr val="FF0000"/>
                </a:solidFill>
              </a:rPr>
              <a:t>Evidence of escalated threat of violence should be staffed immediately with assigned USPO. </a:t>
            </a:r>
          </a:p>
        </p:txBody>
      </p:sp>
      <p:sp>
        <p:nvSpPr>
          <p:cNvPr id="4" name="Content Placeholder 2"/>
          <p:cNvSpPr txBox="1">
            <a:spLocks/>
          </p:cNvSpPr>
          <p:nvPr/>
        </p:nvSpPr>
        <p:spPr>
          <a:xfrm>
            <a:off x="864358" y="3962400"/>
            <a:ext cx="7010400" cy="2483622"/>
          </a:xfrm>
          <a:prstGeom prst="rect">
            <a:avLst/>
          </a:prstGeom>
        </p:spPr>
        <p:txBody>
          <a:bodyPr vert="horz">
            <a:normAutofit/>
          </a:bodyPr>
          <a:lst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a:lstStyle>
          <a:p>
            <a:pPr marL="550926" marR="0" lvl="0" indent="-514350" algn="l" defTabSz="914400" rtl="0" eaLnBrk="1" fontAlgn="auto" latinLnBrk="0" hangingPunct="1">
              <a:lnSpc>
                <a:spcPct val="100000"/>
              </a:lnSpc>
              <a:spcBef>
                <a:spcPct val="20000"/>
              </a:spcBef>
              <a:spcAft>
                <a:spcPts val="0"/>
              </a:spcAft>
              <a:buClr>
                <a:srgbClr val="6EA0B0"/>
              </a:buClr>
              <a:buSzPct val="80000"/>
              <a:buFont typeface="Wingdings 2"/>
              <a:buNone/>
              <a:tabLst/>
              <a:defRPr/>
            </a:pPr>
            <a:endParaRPr kumimoji="0" lang="en-US" sz="2400" b="0" i="0" u="none" strike="noStrike" kern="1200" cap="none" spc="0" normalizeH="0" baseline="0" noProof="0" dirty="0">
              <a:ln>
                <a:noFill/>
              </a:ln>
              <a:solidFill>
                <a:prstClr val="black"/>
              </a:solidFill>
              <a:effectLst/>
              <a:uLnTx/>
              <a:uFillTx/>
              <a:latin typeface="Century Gothic"/>
              <a:ea typeface="+mn-ea"/>
              <a:cs typeface="+mn-cs"/>
            </a:endParaRPr>
          </a:p>
          <a:p>
            <a:pPr marL="550926" marR="0" lvl="0" indent="-514350" algn="l" defTabSz="914400" rtl="0" eaLnBrk="1" fontAlgn="auto" latinLnBrk="0" hangingPunct="1">
              <a:lnSpc>
                <a:spcPct val="100000"/>
              </a:lnSpc>
              <a:spcBef>
                <a:spcPct val="20000"/>
              </a:spcBef>
              <a:spcAft>
                <a:spcPts val="0"/>
              </a:spcAft>
              <a:buClr>
                <a:srgbClr val="6EA0B0"/>
              </a:buClr>
              <a:buSzPct val="80000"/>
              <a:buFont typeface="Wingdings 2"/>
              <a:buNone/>
              <a:tabLst/>
              <a:defRPr/>
            </a:pPr>
            <a:endParaRPr kumimoji="0" lang="en-US" sz="2600" b="0" i="0" u="none" strike="noStrike" kern="1200" cap="none" spc="0" normalizeH="0" baseline="0" noProof="0" dirty="0">
              <a:ln>
                <a:noFill/>
              </a:ln>
              <a:solidFill>
                <a:srgbClr val="FF0000"/>
              </a:solidFill>
              <a:effectLst/>
              <a:uLnTx/>
              <a:uFillTx/>
              <a:latin typeface="Century Gothic"/>
              <a:ea typeface="+mn-ea"/>
              <a:cs typeface="+mn-cs"/>
            </a:endParaRPr>
          </a:p>
        </p:txBody>
      </p:sp>
    </p:spTree>
    <p:extLst>
      <p:ext uri="{BB962C8B-B14F-4D97-AF65-F5344CB8AC3E}">
        <p14:creationId xmlns:p14="http://schemas.microsoft.com/office/powerpoint/2010/main" val="1438951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500" b="1" dirty="0">
                <a:solidFill>
                  <a:srgbClr val="FF0000"/>
                </a:solidFill>
                <a:effectLst>
                  <a:outerShdw blurRad="38100" dist="38100" dir="2700000" algn="tl">
                    <a:srgbClr val="000000">
                      <a:alpha val="43137"/>
                    </a:srgbClr>
                  </a:outerShdw>
                </a:effectLst>
              </a:rPr>
              <a:t>Objective</a:t>
            </a:r>
            <a:endParaRPr lang="en-US" dirty="0">
              <a:solidFill>
                <a:srgbClr val="FF0000"/>
              </a:solidFill>
            </a:endParaRPr>
          </a:p>
        </p:txBody>
      </p:sp>
      <p:sp>
        <p:nvSpPr>
          <p:cNvPr id="3" name="Content Placeholder 2"/>
          <p:cNvSpPr>
            <a:spLocks noGrp="1"/>
          </p:cNvSpPr>
          <p:nvPr>
            <p:ph idx="1"/>
          </p:nvPr>
        </p:nvSpPr>
        <p:spPr>
          <a:xfrm>
            <a:off x="457200" y="1600200"/>
            <a:ext cx="8382000" cy="4525963"/>
          </a:xfrm>
        </p:spPr>
        <p:txBody>
          <a:bodyPr/>
          <a:lstStyle/>
          <a:p>
            <a:pPr marL="36576" indent="0" algn="just">
              <a:buNone/>
            </a:pPr>
            <a:r>
              <a:rPr lang="en-US" b="1" dirty="0"/>
              <a:t>*Introduce the Risk Need Responsivity (RNR) Model and principles of effective interventions.  </a:t>
            </a:r>
          </a:p>
          <a:p>
            <a:pPr marL="36576" indent="0" algn="just">
              <a:buNone/>
            </a:pPr>
            <a:r>
              <a:rPr lang="en-US" b="1" dirty="0"/>
              <a:t>   </a:t>
            </a:r>
          </a:p>
          <a:p>
            <a:endParaRPr lang="en-US" dirty="0"/>
          </a:p>
          <a:p>
            <a:pPr marL="36576" indent="0">
              <a:buNone/>
            </a:pPr>
            <a:r>
              <a:rPr lang="en-US" dirty="0"/>
              <a:t> </a:t>
            </a:r>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3276600"/>
            <a:ext cx="4267200" cy="2321169"/>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39935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8382000" cy="1143000"/>
          </a:xfrm>
        </p:spPr>
        <p:txBody>
          <a:bodyPr>
            <a:noAutofit/>
          </a:bodyPr>
          <a:lstStyle/>
          <a:p>
            <a:pPr algn="ctr"/>
            <a:r>
              <a:rPr lang="en-US" sz="2800" b="1" dirty="0">
                <a:solidFill>
                  <a:srgbClr val="FF0000"/>
                </a:solidFill>
                <a:effectLst>
                  <a:outerShdw blurRad="38100" dist="38100" dir="2700000" algn="tl">
                    <a:srgbClr val="000000">
                      <a:alpha val="43137"/>
                    </a:srgbClr>
                  </a:outerShdw>
                </a:effectLst>
              </a:rPr>
              <a:t>How AFFECTIVE HAS Community Supervision Been?</a:t>
            </a:r>
          </a:p>
        </p:txBody>
      </p:sp>
      <p:sp>
        <p:nvSpPr>
          <p:cNvPr id="7" name="Content Placeholder 6"/>
          <p:cNvSpPr>
            <a:spLocks noGrp="1"/>
          </p:cNvSpPr>
          <p:nvPr>
            <p:ph idx="1"/>
          </p:nvPr>
        </p:nvSpPr>
        <p:spPr>
          <a:xfrm>
            <a:off x="457200" y="1600200"/>
            <a:ext cx="8001000" cy="4525963"/>
          </a:xfrm>
        </p:spPr>
        <p:txBody>
          <a:bodyPr>
            <a:normAutofit/>
          </a:bodyPr>
          <a:lstStyle/>
          <a:p>
            <a:pPr marL="0" indent="0" algn="just">
              <a:buNone/>
            </a:pPr>
            <a:r>
              <a:rPr lang="en-US" sz="1200" dirty="0"/>
              <a:t> </a:t>
            </a:r>
          </a:p>
          <a:p>
            <a:pPr marL="0" indent="0" algn="just">
              <a:buNone/>
            </a:pPr>
            <a:endParaRPr lang="en-US" sz="1200" dirty="0"/>
          </a:p>
          <a:p>
            <a:pPr marL="0" indent="0" algn="just">
              <a:buNone/>
            </a:pPr>
            <a:endParaRPr lang="en-US" sz="1200" dirty="0"/>
          </a:p>
          <a:p>
            <a:pPr marL="0" indent="0" algn="just">
              <a:buNone/>
            </a:pPr>
            <a:endParaRPr lang="en-US" sz="1200" dirty="0"/>
          </a:p>
          <a:p>
            <a:pPr marL="0" indent="0" algn="just">
              <a:buNone/>
            </a:pPr>
            <a:r>
              <a:rPr lang="en-US" sz="1600" b="1" dirty="0"/>
              <a:t>What are the goals of community supervision?</a:t>
            </a:r>
          </a:p>
          <a:p>
            <a:pPr marL="0" indent="0" algn="just">
              <a:buNone/>
            </a:pPr>
            <a:endParaRPr lang="en-US" sz="1600" b="1" dirty="0"/>
          </a:p>
          <a:p>
            <a:pPr marL="0" indent="0" algn="just">
              <a:buNone/>
            </a:pPr>
            <a:r>
              <a:rPr lang="en-US" sz="1600" b="1" dirty="0"/>
              <a:t>How are we doing in accomplishing those goals?</a:t>
            </a:r>
          </a:p>
          <a:p>
            <a:pPr marL="0" indent="0" algn="just">
              <a:buNone/>
            </a:pPr>
            <a:endParaRPr lang="en-US" sz="1600" b="1" dirty="0"/>
          </a:p>
          <a:p>
            <a:pPr marL="0" indent="0" algn="just">
              <a:buNone/>
            </a:pPr>
            <a:endParaRPr lang="en-US" sz="1600" b="1" dirty="0">
              <a:solidFill>
                <a:srgbClr val="FF0000"/>
              </a:solidFill>
            </a:endParaRPr>
          </a:p>
        </p:txBody>
      </p:sp>
      <p:pic>
        <p:nvPicPr>
          <p:cNvPr id="2" name="Picture 1">
            <a:extLst>
              <a:ext uri="{FF2B5EF4-FFF2-40B4-BE49-F238E27FC236}">
                <a16:creationId xmlns:a16="http://schemas.microsoft.com/office/drawing/2014/main" id="{147663FE-E955-4827-BBDB-2DCAB00A56B4}"/>
              </a:ext>
            </a:extLst>
          </p:cNvPr>
          <p:cNvPicPr>
            <a:picLocks noChangeAspect="1"/>
          </p:cNvPicPr>
          <p:nvPr/>
        </p:nvPicPr>
        <p:blipFill>
          <a:blip r:embed="rId2"/>
          <a:stretch>
            <a:fillRect/>
          </a:stretch>
        </p:blipFill>
        <p:spPr>
          <a:xfrm>
            <a:off x="6248400" y="2438400"/>
            <a:ext cx="1743075" cy="2628900"/>
          </a:xfrm>
          <a:prstGeom prst="rect">
            <a:avLst/>
          </a:prstGeom>
        </p:spPr>
      </p:pic>
    </p:spTree>
    <p:extLst>
      <p:ext uri="{BB962C8B-B14F-4D97-AF65-F5344CB8AC3E}">
        <p14:creationId xmlns:p14="http://schemas.microsoft.com/office/powerpoint/2010/main" val="130302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8382000" cy="1143000"/>
          </a:xfrm>
        </p:spPr>
        <p:txBody>
          <a:bodyPr>
            <a:noAutofit/>
          </a:bodyPr>
          <a:lstStyle/>
          <a:p>
            <a:pPr algn="ctr"/>
            <a:r>
              <a:rPr lang="en-US" sz="3600" b="1" dirty="0">
                <a:solidFill>
                  <a:srgbClr val="FF0000"/>
                </a:solidFill>
                <a:effectLst>
                  <a:outerShdw blurRad="38100" dist="38100" dir="2700000" algn="tl">
                    <a:srgbClr val="000000">
                      <a:alpha val="43137"/>
                    </a:srgbClr>
                  </a:outerShdw>
                </a:effectLst>
              </a:rPr>
              <a:t>Community supervision</a:t>
            </a:r>
          </a:p>
        </p:txBody>
      </p:sp>
      <p:sp>
        <p:nvSpPr>
          <p:cNvPr id="7" name="Content Placeholder 6"/>
          <p:cNvSpPr>
            <a:spLocks noGrp="1"/>
          </p:cNvSpPr>
          <p:nvPr>
            <p:ph idx="1"/>
          </p:nvPr>
        </p:nvSpPr>
        <p:spPr>
          <a:xfrm>
            <a:off x="457200" y="1828800"/>
            <a:ext cx="8001000" cy="4297363"/>
          </a:xfrm>
        </p:spPr>
        <p:txBody>
          <a:bodyPr>
            <a:normAutofit/>
          </a:bodyPr>
          <a:lstStyle/>
          <a:p>
            <a:pPr marL="0" indent="0" algn="just">
              <a:buNone/>
            </a:pPr>
            <a:endParaRPr lang="en-US" dirty="0"/>
          </a:p>
          <a:p>
            <a:pPr marL="0" indent="0" algn="just">
              <a:buNone/>
            </a:pPr>
            <a:endParaRPr lang="en-US" dirty="0"/>
          </a:p>
          <a:p>
            <a:pPr marL="0" indent="0" algn="just">
              <a:buNone/>
            </a:pPr>
            <a:r>
              <a:rPr lang="en-US" b="1" dirty="0"/>
              <a:t>The Bureau of Justice Statistics tracked recidivism for 404,000 prisoners released from state prison (30 states) in 2005 for three and five year periods. It was determined 67.8% of prisoners were arrested for a new crime within three years and 76.6% were arrested within five years.   </a:t>
            </a:r>
          </a:p>
          <a:p>
            <a:pPr algn="just"/>
            <a:endParaRPr lang="en-US" b="1" dirty="0"/>
          </a:p>
          <a:p>
            <a:pPr algn="just">
              <a:buNone/>
            </a:pPr>
            <a:r>
              <a:rPr lang="en-US" sz="1200" dirty="0"/>
              <a:t>Alexia D. Cooper, Ph.D., Matthew R. </a:t>
            </a:r>
            <a:r>
              <a:rPr lang="en-US" sz="1200" dirty="0" err="1"/>
              <a:t>Durose</a:t>
            </a:r>
            <a:r>
              <a:rPr lang="en-US" sz="1200" dirty="0"/>
              <a:t>, Howard N. Snyder, Ph.D.</a:t>
            </a: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46817" y="4724400"/>
            <a:ext cx="1811383" cy="15849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9344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randombar(horizontal)">
                                      <p:cBhvr>
                                        <p:cTn id="7" dur="500"/>
                                        <p:tgtEl>
                                          <p:spTgt spid="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xEl>
                                              <p:pRg st="4" end="4"/>
                                            </p:txEl>
                                          </p:spTgt>
                                        </p:tgtEl>
                                        <p:attrNameLst>
                                          <p:attrName>style.visibility</p:attrName>
                                        </p:attrNameLst>
                                      </p:cBhvr>
                                      <p:to>
                                        <p:strVal val="visible"/>
                                      </p:to>
                                    </p:set>
                                    <p:animEffect transition="in" filter="randombar(horizontal)">
                                      <p:cBhvr>
                                        <p:cTn id="12"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638"/>
            <a:ext cx="7086600" cy="1143000"/>
          </a:xfrm>
        </p:spPr>
        <p:txBody>
          <a:bodyPr>
            <a:noAutofit/>
          </a:bodyPr>
          <a:lstStyle/>
          <a:p>
            <a:pPr algn="ctr"/>
            <a:r>
              <a:rPr lang="en-US" sz="3200" b="1" dirty="0">
                <a:solidFill>
                  <a:srgbClr val="FF0000"/>
                </a:solidFill>
                <a:effectLst>
                  <a:outerShdw blurRad="38100" dist="38100" dir="2700000" algn="tl">
                    <a:srgbClr val="000000">
                      <a:alpha val="43137"/>
                    </a:srgbClr>
                  </a:outerShdw>
                </a:effectLst>
              </a:rPr>
              <a:t>Community Supervision </a:t>
            </a:r>
          </a:p>
        </p:txBody>
      </p:sp>
      <p:sp>
        <p:nvSpPr>
          <p:cNvPr id="3" name="Content Placeholder 2"/>
          <p:cNvSpPr>
            <a:spLocks noGrp="1"/>
          </p:cNvSpPr>
          <p:nvPr>
            <p:ph idx="1"/>
          </p:nvPr>
        </p:nvSpPr>
        <p:spPr>
          <a:xfrm>
            <a:off x="457200" y="1600200"/>
            <a:ext cx="7772400" cy="4525963"/>
          </a:xfrm>
        </p:spPr>
        <p:txBody>
          <a:bodyPr>
            <a:normAutofit/>
          </a:bodyPr>
          <a:lstStyle/>
          <a:p>
            <a:pPr algn="just">
              <a:buNone/>
            </a:pPr>
            <a:r>
              <a:rPr lang="en-US" dirty="0"/>
              <a:t>	A review of 15 studies that compared some form of community supervision with an alternative criminal sanction (e.g., prison sentence, fine), found recidivism was only two percentage points lower on average for offenders under community supervision. There was no decrease in violent recidivism associated with community supervision.  </a:t>
            </a:r>
          </a:p>
          <a:p>
            <a:pPr algn="just">
              <a:buNone/>
            </a:pPr>
            <a:endParaRPr lang="en-US" sz="1200" dirty="0"/>
          </a:p>
          <a:p>
            <a:pPr algn="just">
              <a:buNone/>
            </a:pPr>
            <a:r>
              <a:rPr lang="en-US" sz="1200" dirty="0"/>
              <a:t>	James </a:t>
            </a:r>
            <a:r>
              <a:rPr lang="en-US" sz="1200" dirty="0" err="1"/>
              <a:t>Bonta</a:t>
            </a:r>
            <a:r>
              <a:rPr lang="en-US" sz="1200" dirty="0"/>
              <a:t>, et al. (2008)</a:t>
            </a:r>
          </a:p>
          <a:p>
            <a:pPr marL="36576" indent="0">
              <a:buNone/>
            </a:pPr>
            <a:endParaRPr lang="en-US" dirty="0">
              <a:solidFill>
                <a:srgbClr val="FFFF00"/>
              </a:solidFill>
            </a:endParaRPr>
          </a:p>
        </p:txBody>
      </p:sp>
    </p:spTree>
    <p:extLst>
      <p:ext uri="{BB962C8B-B14F-4D97-AF65-F5344CB8AC3E}">
        <p14:creationId xmlns:p14="http://schemas.microsoft.com/office/powerpoint/2010/main" val="2164084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1B4F9F4D-7FFA-4AA6-9C06-B0E391967B27}"/>
              </a:ext>
            </a:extLst>
          </p:cNvPr>
          <p:cNvPicPr>
            <a:picLocks noGrp="1" noChangeAspect="1"/>
          </p:cNvPicPr>
          <p:nvPr>
            <p:ph idx="4294967295"/>
          </p:nvPr>
        </p:nvPicPr>
        <p:blipFill>
          <a:blip r:embed="rId2"/>
          <a:stretch>
            <a:fillRect/>
          </a:stretch>
        </p:blipFill>
        <p:spPr>
          <a:xfrm>
            <a:off x="1524000" y="914400"/>
            <a:ext cx="6096000" cy="4800600"/>
          </a:xfrm>
          <a:prstGeom prst="rect">
            <a:avLst/>
          </a:prstGeom>
        </p:spPr>
      </p:pic>
    </p:spTree>
    <p:extLst>
      <p:ext uri="{BB962C8B-B14F-4D97-AF65-F5344CB8AC3E}">
        <p14:creationId xmlns:p14="http://schemas.microsoft.com/office/powerpoint/2010/main" val="803562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7467600" cy="1143000"/>
          </a:xfrm>
        </p:spPr>
        <p:txBody>
          <a:bodyPr>
            <a:normAutofit/>
          </a:bodyPr>
          <a:lstStyle/>
          <a:p>
            <a:r>
              <a:rPr lang="en-US" sz="4500" b="1" dirty="0">
                <a:effectLst>
                  <a:outerShdw blurRad="38100" dist="38100" dir="2700000" algn="tl">
                    <a:srgbClr val="000000">
                      <a:alpha val="43137"/>
                    </a:srgbClr>
                  </a:outerShdw>
                </a:effectLst>
              </a:rPr>
              <a:t> </a:t>
            </a:r>
            <a:r>
              <a:rPr lang="en-US" sz="4500" b="1" dirty="0">
                <a:solidFill>
                  <a:srgbClr val="FF0000"/>
                </a:solidFill>
                <a:effectLst>
                  <a:outerShdw blurRad="38100" dist="38100" dir="2700000" algn="tl">
                    <a:srgbClr val="000000">
                      <a:alpha val="43137"/>
                    </a:srgbClr>
                  </a:outerShdw>
                </a:effectLst>
              </a:rPr>
              <a:t>What Works?</a:t>
            </a:r>
          </a:p>
        </p:txBody>
      </p:sp>
      <p:pic>
        <p:nvPicPr>
          <p:cNvPr id="4" name="Content Placeholder 3" descr="The how.jpg"/>
          <p:cNvPicPr>
            <a:picLocks noGrp="1" noChangeAspect="1"/>
          </p:cNvPicPr>
          <p:nvPr isPhoto="1">
            <p:ph idx="1"/>
          </p:nvPr>
        </p:nvPicPr>
        <p:blipFill>
          <a:blip r:embed="rId2" cstate="print">
            <a:lum/>
          </a:blip>
          <a:stretch>
            <a:fillRect/>
          </a:stretch>
        </p:blipFill>
        <p:spPr>
          <a:xfrm>
            <a:off x="1143000" y="2438400"/>
            <a:ext cx="6096000" cy="297179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837177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828800"/>
            <a:ext cx="7467600" cy="4419600"/>
          </a:xfrm>
        </p:spPr>
        <p:txBody>
          <a:bodyPr>
            <a:noAutofit/>
          </a:bodyPr>
          <a:lstStyle/>
          <a:p>
            <a:pPr marL="36576" indent="0">
              <a:buNone/>
            </a:pPr>
            <a:r>
              <a:rPr lang="en-US" sz="4000" b="1" dirty="0">
                <a:solidFill>
                  <a:srgbClr val="FF0000"/>
                </a:solidFill>
                <a:latin typeface="+mj-lt"/>
              </a:rPr>
              <a:t>R</a:t>
            </a:r>
            <a:r>
              <a:rPr lang="en-US" sz="4000" dirty="0">
                <a:latin typeface="+mj-lt"/>
              </a:rPr>
              <a:t>isk Principle</a:t>
            </a:r>
          </a:p>
          <a:p>
            <a:pPr marL="36576" indent="0">
              <a:buNone/>
            </a:pPr>
            <a:r>
              <a:rPr lang="en-US" sz="4000" b="1" dirty="0">
                <a:solidFill>
                  <a:srgbClr val="FF0000"/>
                </a:solidFill>
                <a:latin typeface="+mj-lt"/>
              </a:rPr>
              <a:t>N</a:t>
            </a:r>
            <a:r>
              <a:rPr lang="en-US" sz="4000" dirty="0">
                <a:latin typeface="+mj-lt"/>
              </a:rPr>
              <a:t>eed Principle</a:t>
            </a:r>
          </a:p>
          <a:p>
            <a:pPr marL="36576" indent="0">
              <a:buNone/>
            </a:pPr>
            <a:r>
              <a:rPr lang="en-US" sz="4000" b="1" dirty="0">
                <a:solidFill>
                  <a:srgbClr val="FF0000"/>
                </a:solidFill>
                <a:latin typeface="+mj-lt"/>
              </a:rPr>
              <a:t>R</a:t>
            </a:r>
            <a:r>
              <a:rPr lang="en-US" sz="4000" dirty="0">
                <a:latin typeface="+mj-lt"/>
              </a:rPr>
              <a:t>esponsivity Principle</a:t>
            </a:r>
          </a:p>
          <a:p>
            <a:pPr marL="36576" indent="0">
              <a:buNone/>
            </a:pPr>
            <a:endParaRPr lang="en-US" sz="2000" dirty="0">
              <a:latin typeface="+mj-lt"/>
            </a:endParaRPr>
          </a:p>
          <a:p>
            <a:pPr marL="36576" indent="0">
              <a:buNone/>
            </a:pPr>
            <a:r>
              <a:rPr lang="en-US" sz="2000" dirty="0">
                <a:latin typeface="+mj-lt"/>
              </a:rPr>
              <a:t>“The RNR model “seeks an understanding that offers the potential not only to forecast criminal events but to influence the chances of criminal acts occurring through deliberate intervention.” (Andrews &amp; </a:t>
            </a:r>
            <a:r>
              <a:rPr lang="en-US" sz="2000" dirty="0" err="1">
                <a:latin typeface="+mj-lt"/>
              </a:rPr>
              <a:t>Bonta</a:t>
            </a:r>
            <a:r>
              <a:rPr lang="en-US" sz="2000" dirty="0">
                <a:latin typeface="+mj-lt"/>
              </a:rPr>
              <a:t> 2010)</a:t>
            </a:r>
          </a:p>
          <a:p>
            <a:pPr marL="36576" indent="0">
              <a:buNone/>
            </a:pPr>
            <a:r>
              <a:rPr lang="en-US" sz="2000" dirty="0">
                <a:latin typeface="+mj-lt"/>
              </a:rPr>
              <a:t>*Up to 35% reductions in recidivism when implemented in certain settings (</a:t>
            </a:r>
            <a:r>
              <a:rPr lang="en-US" sz="2000" dirty="0" err="1">
                <a:latin typeface="+mj-lt"/>
              </a:rPr>
              <a:t>Bonta</a:t>
            </a:r>
            <a:r>
              <a:rPr lang="en-US" sz="2000" dirty="0">
                <a:latin typeface="+mj-lt"/>
              </a:rPr>
              <a:t> &amp; Andrews, 2007)</a:t>
            </a:r>
          </a:p>
        </p:txBody>
      </p:sp>
      <p:sp>
        <p:nvSpPr>
          <p:cNvPr id="5" name="Title 1"/>
          <p:cNvSpPr txBox="1">
            <a:spLocks/>
          </p:cNvSpPr>
          <p:nvPr/>
        </p:nvSpPr>
        <p:spPr>
          <a:xfrm>
            <a:off x="685800" y="278642"/>
            <a:ext cx="7467600" cy="1143000"/>
          </a:xfrm>
          <a:prstGeom prst="rect">
            <a:avLst/>
          </a:prstGeom>
        </p:spPr>
        <p:txBody>
          <a:bodyPr vert="horz" lIns="45720" rIns="45720" anchor="ctr">
            <a:normAutofit/>
          </a:bodyPr>
          <a:lstStyle>
            <a:lvl1pPr algn="l" rtl="0" eaLnBrk="1" latinLnBrk="0" hangingPunct="1">
              <a:spcBef>
                <a:spcPct val="0"/>
              </a:spcBef>
              <a:buNone/>
              <a:defRPr kumimoji="0" sz="4600" kern="1200">
                <a:solidFill>
                  <a:schemeClr val="tx1"/>
                </a:solidFill>
                <a:latin typeface="+mj-lt"/>
                <a:ea typeface="+mj-ea"/>
                <a:cs typeface="+mj-cs"/>
              </a:defRPr>
            </a:lvl1pPr>
          </a:lstStyle>
          <a:p>
            <a:pPr algn="ctr"/>
            <a:r>
              <a:rPr lang="en-US" sz="4500" b="1" dirty="0">
                <a:solidFill>
                  <a:srgbClr val="FF0000"/>
                </a:solidFill>
                <a:effectLst>
                  <a:outerShdw blurRad="38100" dist="38100" dir="2700000" algn="tl">
                    <a:srgbClr val="000000">
                      <a:alpha val="43137"/>
                    </a:srgbClr>
                  </a:outerShdw>
                </a:effectLst>
              </a:rPr>
              <a:t>The RNR Model</a:t>
            </a:r>
          </a:p>
        </p:txBody>
      </p:sp>
    </p:spTree>
    <p:extLst>
      <p:ext uri="{BB962C8B-B14F-4D97-AF65-F5344CB8AC3E}">
        <p14:creationId xmlns:p14="http://schemas.microsoft.com/office/powerpoint/2010/main" val="2112599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500" b="1" dirty="0">
                <a:effectLst>
                  <a:outerShdw blurRad="38100" dist="38100" dir="2700000" algn="tl">
                    <a:srgbClr val="000000">
                      <a:alpha val="43137"/>
                    </a:srgbClr>
                  </a:outerShdw>
                </a:effectLst>
              </a:rPr>
              <a:t>		</a:t>
            </a:r>
            <a:r>
              <a:rPr lang="en-US" sz="4500" b="1" dirty="0">
                <a:solidFill>
                  <a:srgbClr val="FF0000"/>
                </a:solidFill>
                <a:effectLst>
                  <a:outerShdw blurRad="38100" dist="38100" dir="2700000" algn="tl">
                    <a:srgbClr val="000000">
                      <a:alpha val="43137"/>
                    </a:srgbClr>
                  </a:outerShdw>
                </a:effectLst>
              </a:rPr>
              <a:t>Risk Principle</a:t>
            </a:r>
            <a:r>
              <a:rPr lang="en-US" sz="4500" b="1" dirty="0">
                <a:effectLst>
                  <a:outerShdw blurRad="38100" dist="38100" dir="2700000" algn="tl">
                    <a:srgbClr val="000000">
                      <a:alpha val="43137"/>
                    </a:srgbClr>
                  </a:outerShdw>
                </a:effectLst>
              </a:rPr>
              <a:t>	</a:t>
            </a:r>
          </a:p>
        </p:txBody>
      </p:sp>
      <p:sp>
        <p:nvSpPr>
          <p:cNvPr id="3" name="Content Placeholder 2"/>
          <p:cNvSpPr>
            <a:spLocks noGrp="1"/>
          </p:cNvSpPr>
          <p:nvPr>
            <p:ph idx="1"/>
          </p:nvPr>
        </p:nvSpPr>
        <p:spPr>
          <a:xfrm>
            <a:off x="457200" y="1600200"/>
            <a:ext cx="7848600" cy="4525963"/>
          </a:xfrm>
        </p:spPr>
        <p:txBody>
          <a:bodyPr/>
          <a:lstStyle/>
          <a:p>
            <a:pPr algn="just"/>
            <a:r>
              <a:rPr lang="en-US" sz="2500" b="1" dirty="0"/>
              <a:t>Allocate time and resources to higher risk offenders, as their exposure to appropriate interventions and services actively reduces risk. </a:t>
            </a:r>
          </a:p>
          <a:p>
            <a:pPr marL="36576" indent="0" algn="just">
              <a:buNone/>
            </a:pPr>
            <a:endParaRPr lang="en-US" sz="2500" b="1" dirty="0"/>
          </a:p>
          <a:p>
            <a:pPr algn="just"/>
            <a:r>
              <a:rPr lang="en-US" sz="2500" b="1" dirty="0"/>
              <a:t>Conversely, the impact services and interventions have on low risk offenders is generally insignificant and potentially aggravates risk.  </a:t>
            </a:r>
          </a:p>
          <a:p>
            <a:endParaRPr lang="en-US" dirty="0"/>
          </a:p>
        </p:txBody>
      </p:sp>
    </p:spTree>
    <p:extLst>
      <p:ext uri="{BB962C8B-B14F-4D97-AF65-F5344CB8AC3E}">
        <p14:creationId xmlns:p14="http://schemas.microsoft.com/office/powerpoint/2010/main" val="3376109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4225</TotalTime>
  <Words>543</Words>
  <Application>Microsoft Office PowerPoint</Application>
  <PresentationFormat>On-screen Show (4:3)</PresentationFormat>
  <Paragraphs>72</Paragraphs>
  <Slides>16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Book Antiqua</vt:lpstr>
      <vt:lpstr>Calibri</vt:lpstr>
      <vt:lpstr>Century Gothic</vt:lpstr>
      <vt:lpstr>Wingdings 2</vt:lpstr>
      <vt:lpstr>Apothecary</vt:lpstr>
      <vt:lpstr>Utilizing evidence based practices to reduce client risk</vt:lpstr>
      <vt:lpstr>Objective</vt:lpstr>
      <vt:lpstr>How AFFECTIVE HAS Community Supervision Been?</vt:lpstr>
      <vt:lpstr>Community supervision</vt:lpstr>
      <vt:lpstr>Community Supervision </vt:lpstr>
      <vt:lpstr>PowerPoint Presentation</vt:lpstr>
      <vt:lpstr> What Works?</vt:lpstr>
      <vt:lpstr>PowerPoint Presentation</vt:lpstr>
      <vt:lpstr>  Risk Principle </vt:lpstr>
      <vt:lpstr>Needs principle: Targeting what matters</vt:lpstr>
      <vt:lpstr> Needs Principle</vt:lpstr>
      <vt:lpstr>Responsivity principle: Creating An environment conducive to positive change </vt:lpstr>
      <vt:lpstr>Responsivity Principle </vt:lpstr>
      <vt:lpstr>Post Conviction Risk Assessment (PCRA) </vt:lpstr>
      <vt:lpstr>PowerPoint Presentation</vt:lpstr>
      <vt:lpstr> Monthly Treatment Reports</vt:lpstr>
    </vt:vector>
  </TitlesOfParts>
  <Company>USDC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Criminogenic Drivers</dc:title>
  <dc:creator>rrobinson</dc:creator>
  <cp:lastModifiedBy>Quan Luu</cp:lastModifiedBy>
  <cp:revision>163</cp:revision>
  <dcterms:created xsi:type="dcterms:W3CDTF">2015-05-20T17:04:38Z</dcterms:created>
  <dcterms:modified xsi:type="dcterms:W3CDTF">2021-10-27T20:11:49Z</dcterms:modified>
</cp:coreProperties>
</file>