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98" r:id="rId1"/>
  </p:sldMasterIdLst>
  <p:notesMasterIdLst>
    <p:notesMasterId r:id="rId36"/>
  </p:notesMasterIdLst>
  <p:handoutMasterIdLst>
    <p:handoutMasterId r:id="rId37"/>
  </p:handoutMasterIdLst>
  <p:sldIdLst>
    <p:sldId id="323" r:id="rId2"/>
    <p:sldId id="401" r:id="rId3"/>
    <p:sldId id="410" r:id="rId4"/>
    <p:sldId id="411" r:id="rId5"/>
    <p:sldId id="412" r:id="rId6"/>
    <p:sldId id="406" r:id="rId7"/>
    <p:sldId id="393" r:id="rId8"/>
    <p:sldId id="405" r:id="rId9"/>
    <p:sldId id="392" r:id="rId10"/>
    <p:sldId id="394" r:id="rId11"/>
    <p:sldId id="356" r:id="rId12"/>
    <p:sldId id="387" r:id="rId13"/>
    <p:sldId id="337" r:id="rId14"/>
    <p:sldId id="404" r:id="rId15"/>
    <p:sldId id="339" r:id="rId16"/>
    <p:sldId id="414" r:id="rId17"/>
    <p:sldId id="333" r:id="rId18"/>
    <p:sldId id="301" r:id="rId19"/>
    <p:sldId id="396" r:id="rId20"/>
    <p:sldId id="366" r:id="rId21"/>
    <p:sldId id="413" r:id="rId22"/>
    <p:sldId id="391" r:id="rId23"/>
    <p:sldId id="407" r:id="rId24"/>
    <p:sldId id="397" r:id="rId25"/>
    <p:sldId id="325" r:id="rId26"/>
    <p:sldId id="408" r:id="rId27"/>
    <p:sldId id="399" r:id="rId28"/>
    <p:sldId id="400" r:id="rId29"/>
    <p:sldId id="306" r:id="rId30"/>
    <p:sldId id="402" r:id="rId31"/>
    <p:sldId id="409" r:id="rId32"/>
    <p:sldId id="388" r:id="rId33"/>
    <p:sldId id="389" r:id="rId34"/>
    <p:sldId id="324" r:id="rId35"/>
  </p:sldIdLst>
  <p:sldSz cx="9144000" cy="6858000" type="screen4x3"/>
  <p:notesSz cx="7019925" cy="93059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42" autoAdjust="0"/>
    <p:restoredTop sz="86391" autoAdjust="0"/>
  </p:normalViewPr>
  <p:slideViewPr>
    <p:cSldViewPr>
      <p:cViewPr varScale="1">
        <p:scale>
          <a:sx n="55" d="100"/>
          <a:sy n="55" d="100"/>
        </p:scale>
        <p:origin x="1532" y="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0034" name="Rectangle 2"/>
          <p:cNvSpPr>
            <a:spLocks noGrp="1" noChangeArrowheads="1"/>
          </p:cNvSpPr>
          <p:nvPr>
            <p:ph type="hdr" sz="quarter"/>
          </p:nvPr>
        </p:nvSpPr>
        <p:spPr bwMode="auto">
          <a:xfrm>
            <a:off x="1" y="0"/>
            <a:ext cx="3042603" cy="465615"/>
          </a:xfrm>
          <a:prstGeom prst="rect">
            <a:avLst/>
          </a:prstGeom>
          <a:noFill/>
          <a:ln w="9525">
            <a:noFill/>
            <a:miter lim="800000"/>
            <a:headEnd/>
            <a:tailEnd/>
          </a:ln>
          <a:effectLst/>
        </p:spPr>
        <p:txBody>
          <a:bodyPr vert="horz" wrap="square" lIns="93279" tIns="46640" rIns="93279" bIns="46640" numCol="1" anchor="t" anchorCtr="0" compatLnSpc="1">
            <a:prstTxWarp prst="textNoShape">
              <a:avLst/>
            </a:prstTxWarp>
          </a:bodyPr>
          <a:lstStyle>
            <a:lvl1pPr eaLnBrk="1" hangingPunct="1">
              <a:defRPr sz="1200"/>
            </a:lvl1pPr>
          </a:lstStyle>
          <a:p>
            <a:pPr>
              <a:defRPr/>
            </a:pPr>
            <a:endParaRPr lang="en-US"/>
          </a:p>
        </p:txBody>
      </p:sp>
      <p:sp>
        <p:nvSpPr>
          <p:cNvPr id="300035" name="Rectangle 3"/>
          <p:cNvSpPr>
            <a:spLocks noGrp="1" noChangeArrowheads="1"/>
          </p:cNvSpPr>
          <p:nvPr>
            <p:ph type="dt" sz="quarter" idx="1"/>
          </p:nvPr>
        </p:nvSpPr>
        <p:spPr bwMode="auto">
          <a:xfrm>
            <a:off x="3975733" y="0"/>
            <a:ext cx="3042603" cy="465615"/>
          </a:xfrm>
          <a:prstGeom prst="rect">
            <a:avLst/>
          </a:prstGeom>
          <a:noFill/>
          <a:ln w="9525">
            <a:noFill/>
            <a:miter lim="800000"/>
            <a:headEnd/>
            <a:tailEnd/>
          </a:ln>
          <a:effectLst/>
        </p:spPr>
        <p:txBody>
          <a:bodyPr vert="horz" wrap="square" lIns="93279" tIns="46640" rIns="93279" bIns="46640" numCol="1" anchor="t" anchorCtr="0" compatLnSpc="1">
            <a:prstTxWarp prst="textNoShape">
              <a:avLst/>
            </a:prstTxWarp>
          </a:bodyPr>
          <a:lstStyle>
            <a:lvl1pPr algn="r" eaLnBrk="1" hangingPunct="1">
              <a:defRPr sz="1200"/>
            </a:lvl1pPr>
          </a:lstStyle>
          <a:p>
            <a:pPr>
              <a:defRPr/>
            </a:pPr>
            <a:endParaRPr lang="en-US"/>
          </a:p>
        </p:txBody>
      </p:sp>
      <p:sp>
        <p:nvSpPr>
          <p:cNvPr id="300036" name="Rectangle 4"/>
          <p:cNvSpPr>
            <a:spLocks noGrp="1" noChangeArrowheads="1"/>
          </p:cNvSpPr>
          <p:nvPr>
            <p:ph type="ftr" sz="quarter" idx="2"/>
          </p:nvPr>
        </p:nvSpPr>
        <p:spPr bwMode="auto">
          <a:xfrm>
            <a:off x="1" y="8838722"/>
            <a:ext cx="3042603" cy="465615"/>
          </a:xfrm>
          <a:prstGeom prst="rect">
            <a:avLst/>
          </a:prstGeom>
          <a:noFill/>
          <a:ln w="9525">
            <a:noFill/>
            <a:miter lim="800000"/>
            <a:headEnd/>
            <a:tailEnd/>
          </a:ln>
          <a:effectLst/>
        </p:spPr>
        <p:txBody>
          <a:bodyPr vert="horz" wrap="square" lIns="93279" tIns="46640" rIns="93279" bIns="46640" numCol="1" anchor="b" anchorCtr="0" compatLnSpc="1">
            <a:prstTxWarp prst="textNoShape">
              <a:avLst/>
            </a:prstTxWarp>
          </a:bodyPr>
          <a:lstStyle>
            <a:lvl1pPr eaLnBrk="1" hangingPunct="1">
              <a:defRPr sz="1200"/>
            </a:lvl1pPr>
          </a:lstStyle>
          <a:p>
            <a:pPr>
              <a:defRPr/>
            </a:pPr>
            <a:endParaRPr lang="en-US"/>
          </a:p>
        </p:txBody>
      </p:sp>
      <p:sp>
        <p:nvSpPr>
          <p:cNvPr id="300037" name="Rectangle 5"/>
          <p:cNvSpPr>
            <a:spLocks noGrp="1" noChangeArrowheads="1"/>
          </p:cNvSpPr>
          <p:nvPr>
            <p:ph type="sldNum" sz="quarter" idx="3"/>
          </p:nvPr>
        </p:nvSpPr>
        <p:spPr bwMode="auto">
          <a:xfrm>
            <a:off x="3975733" y="8838722"/>
            <a:ext cx="3042603" cy="465615"/>
          </a:xfrm>
          <a:prstGeom prst="rect">
            <a:avLst/>
          </a:prstGeom>
          <a:noFill/>
          <a:ln w="9525">
            <a:noFill/>
            <a:miter lim="800000"/>
            <a:headEnd/>
            <a:tailEnd/>
          </a:ln>
          <a:effectLst/>
        </p:spPr>
        <p:txBody>
          <a:bodyPr vert="horz" wrap="square" lIns="93279" tIns="46640" rIns="93279" bIns="46640" numCol="1" anchor="b" anchorCtr="0" compatLnSpc="1">
            <a:prstTxWarp prst="textNoShape">
              <a:avLst/>
            </a:prstTxWarp>
          </a:bodyPr>
          <a:lstStyle>
            <a:lvl1pPr algn="r" eaLnBrk="1" hangingPunct="1">
              <a:defRPr sz="1200"/>
            </a:lvl1pPr>
          </a:lstStyle>
          <a:p>
            <a:pPr>
              <a:defRPr/>
            </a:pPr>
            <a:fld id="{33221DBA-9D9F-4463-977A-5EB7AC9D495C}" type="slidenum">
              <a:rPr lang="en-US"/>
              <a:pPr>
                <a:defRPr/>
              </a:pPr>
              <a:t>‹#›</a:t>
            </a:fld>
            <a:endParaRPr lang="en-US"/>
          </a:p>
        </p:txBody>
      </p:sp>
    </p:spTree>
    <p:extLst>
      <p:ext uri="{BB962C8B-B14F-4D97-AF65-F5344CB8AC3E}">
        <p14:creationId xmlns:p14="http://schemas.microsoft.com/office/powerpoint/2010/main" val="2640130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2603" cy="465615"/>
          </a:xfrm>
          <a:prstGeom prst="rect">
            <a:avLst/>
          </a:prstGeom>
        </p:spPr>
        <p:txBody>
          <a:bodyPr vert="horz" lIns="91541" tIns="45770" rIns="91541" bIns="45770" rtlCol="0"/>
          <a:lstStyle>
            <a:lvl1pPr algn="l">
              <a:defRPr sz="1200"/>
            </a:lvl1pPr>
          </a:lstStyle>
          <a:p>
            <a:endParaRPr lang="en-US"/>
          </a:p>
        </p:txBody>
      </p:sp>
      <p:sp>
        <p:nvSpPr>
          <p:cNvPr id="3" name="Date Placeholder 2"/>
          <p:cNvSpPr>
            <a:spLocks noGrp="1"/>
          </p:cNvSpPr>
          <p:nvPr>
            <p:ph type="dt" idx="1"/>
          </p:nvPr>
        </p:nvSpPr>
        <p:spPr>
          <a:xfrm>
            <a:off x="3975733" y="0"/>
            <a:ext cx="3042603" cy="465615"/>
          </a:xfrm>
          <a:prstGeom prst="rect">
            <a:avLst/>
          </a:prstGeom>
        </p:spPr>
        <p:txBody>
          <a:bodyPr vert="horz" lIns="91541" tIns="45770" rIns="91541" bIns="45770" rtlCol="0"/>
          <a:lstStyle>
            <a:lvl1pPr algn="r">
              <a:defRPr sz="1200"/>
            </a:lvl1pPr>
          </a:lstStyle>
          <a:p>
            <a:fld id="{57840EA9-2DBD-4A7B-A6DF-3FFC40BB77B8}" type="datetimeFigureOut">
              <a:rPr lang="en-US" smtClean="0"/>
              <a:t>10/25/2021</a:t>
            </a:fld>
            <a:endParaRPr lang="en-US"/>
          </a:p>
        </p:txBody>
      </p:sp>
      <p:sp>
        <p:nvSpPr>
          <p:cNvPr id="4" name="Slide Image Placeholder 3"/>
          <p:cNvSpPr>
            <a:spLocks noGrp="1" noRot="1" noChangeAspect="1"/>
          </p:cNvSpPr>
          <p:nvPr>
            <p:ph type="sldImg" idx="2"/>
          </p:nvPr>
        </p:nvSpPr>
        <p:spPr>
          <a:xfrm>
            <a:off x="1182688" y="696913"/>
            <a:ext cx="4654550" cy="3490912"/>
          </a:xfrm>
          <a:prstGeom prst="rect">
            <a:avLst/>
          </a:prstGeom>
          <a:noFill/>
          <a:ln w="12700">
            <a:solidFill>
              <a:prstClr val="black"/>
            </a:solidFill>
          </a:ln>
        </p:spPr>
        <p:txBody>
          <a:bodyPr vert="horz" lIns="91541" tIns="45770" rIns="91541" bIns="45770" rtlCol="0" anchor="ctr"/>
          <a:lstStyle/>
          <a:p>
            <a:endParaRPr lang="en-US"/>
          </a:p>
        </p:txBody>
      </p:sp>
      <p:sp>
        <p:nvSpPr>
          <p:cNvPr id="5" name="Notes Placeholder 4"/>
          <p:cNvSpPr>
            <a:spLocks noGrp="1"/>
          </p:cNvSpPr>
          <p:nvPr>
            <p:ph type="body" sz="quarter" idx="3"/>
          </p:nvPr>
        </p:nvSpPr>
        <p:spPr>
          <a:xfrm>
            <a:off x="702629" y="4420950"/>
            <a:ext cx="5614668" cy="4187349"/>
          </a:xfrm>
          <a:prstGeom prst="rect">
            <a:avLst/>
          </a:prstGeom>
        </p:spPr>
        <p:txBody>
          <a:bodyPr vert="horz" lIns="91541" tIns="45770" rIns="91541" bIns="4577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38722"/>
            <a:ext cx="3042603" cy="465615"/>
          </a:xfrm>
          <a:prstGeom prst="rect">
            <a:avLst/>
          </a:prstGeom>
        </p:spPr>
        <p:txBody>
          <a:bodyPr vert="horz" lIns="91541" tIns="45770" rIns="91541" bIns="45770" rtlCol="0" anchor="b"/>
          <a:lstStyle>
            <a:lvl1pPr algn="l">
              <a:defRPr sz="1200"/>
            </a:lvl1pPr>
          </a:lstStyle>
          <a:p>
            <a:endParaRPr lang="en-US"/>
          </a:p>
        </p:txBody>
      </p:sp>
      <p:sp>
        <p:nvSpPr>
          <p:cNvPr id="7" name="Slide Number Placeholder 6"/>
          <p:cNvSpPr>
            <a:spLocks noGrp="1"/>
          </p:cNvSpPr>
          <p:nvPr>
            <p:ph type="sldNum" sz="quarter" idx="5"/>
          </p:nvPr>
        </p:nvSpPr>
        <p:spPr>
          <a:xfrm>
            <a:off x="3975733" y="8838722"/>
            <a:ext cx="3042603" cy="465615"/>
          </a:xfrm>
          <a:prstGeom prst="rect">
            <a:avLst/>
          </a:prstGeom>
        </p:spPr>
        <p:txBody>
          <a:bodyPr vert="horz" lIns="91541" tIns="45770" rIns="91541" bIns="45770" rtlCol="0" anchor="b"/>
          <a:lstStyle>
            <a:lvl1pPr algn="r">
              <a:defRPr sz="1200"/>
            </a:lvl1pPr>
          </a:lstStyle>
          <a:p>
            <a:fld id="{F87204F6-1737-41ED-83C4-BE2DEE9BB2E5}" type="slidenum">
              <a:rPr lang="en-US" smtClean="0"/>
              <a:t>‹#›</a:t>
            </a:fld>
            <a:endParaRPr lang="en-US"/>
          </a:p>
        </p:txBody>
      </p:sp>
    </p:spTree>
    <p:extLst>
      <p:ext uri="{BB962C8B-B14F-4D97-AF65-F5344CB8AC3E}">
        <p14:creationId xmlns:p14="http://schemas.microsoft.com/office/powerpoint/2010/main" val="16100218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7204F6-1737-41ED-83C4-BE2DEE9BB2E5}" type="slidenum">
              <a:rPr lang="en-US" smtClean="0"/>
              <a:t>1</a:t>
            </a:fld>
            <a:endParaRPr lang="en-US"/>
          </a:p>
        </p:txBody>
      </p:sp>
    </p:spTree>
    <p:extLst>
      <p:ext uri="{BB962C8B-B14F-4D97-AF65-F5344CB8AC3E}">
        <p14:creationId xmlns:p14="http://schemas.microsoft.com/office/powerpoint/2010/main" val="5659558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639" indent="-171639">
              <a:buFont typeface="Arial" panose="020B0604020202020204" pitchFamily="34" charset="0"/>
              <a:buChar char="•"/>
            </a:pPr>
            <a:r>
              <a:rPr lang="en-US" dirty="0"/>
              <a:t>If paperwork is sent to a Headquarter</a:t>
            </a:r>
            <a:r>
              <a:rPr lang="en-US" baseline="0" dirty="0"/>
              <a:t> location the paperwork must be distributed to the actual intake site prior to the appointment. </a:t>
            </a:r>
          </a:p>
          <a:p>
            <a:pPr marL="171639" indent="-171639" defTabSz="915406">
              <a:buFont typeface="Arial" panose="020B0604020202020204" pitchFamily="34" charset="0"/>
              <a:buChar char="•"/>
              <a:defRPr/>
            </a:pPr>
            <a:r>
              <a:rPr lang="en-US" dirty="0"/>
              <a:t>Ensure Release form is filled out completely, Offender/defendant signs, and Witness signs</a:t>
            </a:r>
            <a:r>
              <a:rPr lang="en-US" baseline="0" dirty="0"/>
              <a:t> and is in the file.  Needed for shared communication between officer and provider. If not fully executed for a Court action, case can be entirely thrown out.</a:t>
            </a:r>
            <a:endParaRPr lang="en-US" dirty="0"/>
          </a:p>
          <a:p>
            <a:pPr marL="171639" indent="-171639">
              <a:buFont typeface="Arial" panose="020B0604020202020204" pitchFamily="34" charset="0"/>
              <a:buChar char="•"/>
              <a:defRPr/>
            </a:pPr>
            <a:endParaRPr lang="en-US" dirty="0"/>
          </a:p>
        </p:txBody>
      </p:sp>
      <p:sp>
        <p:nvSpPr>
          <p:cNvPr id="4" name="Slide Number Placeholder 3"/>
          <p:cNvSpPr>
            <a:spLocks noGrp="1"/>
          </p:cNvSpPr>
          <p:nvPr>
            <p:ph type="sldNum" sz="quarter" idx="10"/>
          </p:nvPr>
        </p:nvSpPr>
        <p:spPr/>
        <p:txBody>
          <a:bodyPr/>
          <a:lstStyle/>
          <a:p>
            <a:fld id="{F87204F6-1737-41ED-83C4-BE2DEE9BB2E5}" type="slidenum">
              <a:rPr lang="en-US" smtClean="0"/>
              <a:t>13</a:t>
            </a:fld>
            <a:endParaRPr lang="en-US"/>
          </a:p>
        </p:txBody>
      </p:sp>
    </p:spTree>
    <p:extLst>
      <p:ext uri="{BB962C8B-B14F-4D97-AF65-F5344CB8AC3E}">
        <p14:creationId xmlns:p14="http://schemas.microsoft.com/office/powerpoint/2010/main" val="13691665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Officers</a:t>
            </a:r>
            <a:r>
              <a:rPr lang="en-US" baseline="0" dirty="0"/>
              <a:t> and clinicians need to work together to determine the correct services needed by each individual</a:t>
            </a:r>
          </a:p>
          <a:p>
            <a:endParaRPr lang="en-US" baseline="0" dirty="0"/>
          </a:p>
          <a:p>
            <a:r>
              <a:rPr lang="en-US" baseline="0" dirty="0"/>
              <a:t>Especially medications, we need to ensure D/</a:t>
            </a:r>
            <a:r>
              <a:rPr lang="en-US" baseline="0" dirty="0" err="1"/>
              <a:t>Os</a:t>
            </a:r>
            <a:r>
              <a:rPr lang="en-US" baseline="0" dirty="0"/>
              <a:t> are not dependent on our services, but able to transition off supervision</a:t>
            </a:r>
            <a:endParaRPr lang="en-US" dirty="0"/>
          </a:p>
        </p:txBody>
      </p:sp>
      <p:sp>
        <p:nvSpPr>
          <p:cNvPr id="4" name="Slide Number Placeholder 3"/>
          <p:cNvSpPr>
            <a:spLocks noGrp="1"/>
          </p:cNvSpPr>
          <p:nvPr>
            <p:ph type="sldNum" sz="quarter" idx="10"/>
          </p:nvPr>
        </p:nvSpPr>
        <p:spPr/>
        <p:txBody>
          <a:bodyPr/>
          <a:lstStyle/>
          <a:p>
            <a:fld id="{F87204F6-1737-41ED-83C4-BE2DEE9BB2E5}" type="slidenum">
              <a:rPr lang="en-US" smtClean="0"/>
              <a:t>14</a:t>
            </a:fld>
            <a:endParaRPr lang="en-US"/>
          </a:p>
        </p:txBody>
      </p:sp>
    </p:spTree>
    <p:extLst>
      <p:ext uri="{BB962C8B-B14F-4D97-AF65-F5344CB8AC3E}">
        <p14:creationId xmlns:p14="http://schemas.microsoft.com/office/powerpoint/2010/main" val="33364456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639" indent="-171639">
              <a:buFont typeface="Arial" panose="020B0604020202020204" pitchFamily="34" charset="0"/>
              <a:buChar char="•"/>
            </a:pPr>
            <a:r>
              <a:rPr lang="en-US" dirty="0"/>
              <a:t>Please do</a:t>
            </a:r>
            <a:r>
              <a:rPr lang="en-US" baseline="0" dirty="0"/>
              <a:t> not provide services if you do not have a program plan. </a:t>
            </a:r>
          </a:p>
          <a:p>
            <a:pPr marL="171639" indent="-171639">
              <a:buFont typeface="Arial" panose="020B0604020202020204" pitchFamily="34" charset="0"/>
              <a:buChar char="•"/>
            </a:pPr>
            <a:r>
              <a:rPr lang="en-US" baseline="0" dirty="0"/>
              <a:t>No verbal authorizations from POs do not even ask! </a:t>
            </a:r>
          </a:p>
          <a:p>
            <a:pPr marL="171639" indent="-171639">
              <a:buFont typeface="Arial" panose="020B0604020202020204" pitchFamily="34" charset="0"/>
              <a:buChar char="•"/>
            </a:pPr>
            <a:r>
              <a:rPr lang="en-US" dirty="0"/>
              <a:t>Ensure defendants/offenders are rescheduled for urinalysis collection when they fail to show, to ensure they received the required services prescribed in the Program Plan.</a:t>
            </a:r>
            <a:endParaRPr lang="en-US" baseline="0" dirty="0"/>
          </a:p>
          <a:p>
            <a:pPr marL="171639" indent="-171639">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F87204F6-1737-41ED-83C4-BE2DEE9BB2E5}" type="slidenum">
              <a:rPr lang="en-US" smtClean="0"/>
              <a:t>15</a:t>
            </a:fld>
            <a:endParaRPr lang="en-US"/>
          </a:p>
        </p:txBody>
      </p:sp>
    </p:spTree>
    <p:extLst>
      <p:ext uri="{BB962C8B-B14F-4D97-AF65-F5344CB8AC3E}">
        <p14:creationId xmlns:p14="http://schemas.microsoft.com/office/powerpoint/2010/main" val="34410127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the summer, we sent out an email to all of the vendors advising that our agency would place a bigger emphasis on co-payment collection.</a:t>
            </a:r>
          </a:p>
        </p:txBody>
      </p:sp>
      <p:sp>
        <p:nvSpPr>
          <p:cNvPr id="4" name="Slide Number Placeholder 3"/>
          <p:cNvSpPr>
            <a:spLocks noGrp="1"/>
          </p:cNvSpPr>
          <p:nvPr>
            <p:ph type="sldNum" sz="quarter" idx="5"/>
          </p:nvPr>
        </p:nvSpPr>
        <p:spPr/>
        <p:txBody>
          <a:bodyPr/>
          <a:lstStyle/>
          <a:p>
            <a:fld id="{F87204F6-1737-41ED-83C4-BE2DEE9BB2E5}" type="slidenum">
              <a:rPr lang="en-US" smtClean="0"/>
              <a:t>16</a:t>
            </a:fld>
            <a:endParaRPr lang="en-US"/>
          </a:p>
        </p:txBody>
      </p:sp>
    </p:spTree>
    <p:extLst>
      <p:ext uri="{BB962C8B-B14F-4D97-AF65-F5344CB8AC3E}">
        <p14:creationId xmlns:p14="http://schemas.microsoft.com/office/powerpoint/2010/main" val="42918653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7204F6-1737-41ED-83C4-BE2DEE9BB2E5}" type="slidenum">
              <a:rPr lang="en-US" smtClean="0"/>
              <a:t>17</a:t>
            </a:fld>
            <a:endParaRPr lang="en-US"/>
          </a:p>
        </p:txBody>
      </p:sp>
    </p:spTree>
    <p:extLst>
      <p:ext uri="{BB962C8B-B14F-4D97-AF65-F5344CB8AC3E}">
        <p14:creationId xmlns:p14="http://schemas.microsoft.com/office/powerpoint/2010/main" val="35382120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7204F6-1737-41ED-83C4-BE2DEE9BB2E5}" type="slidenum">
              <a:rPr lang="en-US" smtClean="0"/>
              <a:t>18</a:t>
            </a:fld>
            <a:endParaRPr lang="en-US"/>
          </a:p>
        </p:txBody>
      </p:sp>
    </p:spTree>
    <p:extLst>
      <p:ext uri="{BB962C8B-B14F-4D97-AF65-F5344CB8AC3E}">
        <p14:creationId xmlns:p14="http://schemas.microsoft.com/office/powerpoint/2010/main" val="8440187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7204F6-1737-41ED-83C4-BE2DEE9BB2E5}" type="slidenum">
              <a:rPr lang="en-US" smtClean="0"/>
              <a:t>19</a:t>
            </a:fld>
            <a:endParaRPr lang="en-US"/>
          </a:p>
        </p:txBody>
      </p:sp>
    </p:spTree>
    <p:extLst>
      <p:ext uri="{BB962C8B-B14F-4D97-AF65-F5344CB8AC3E}">
        <p14:creationId xmlns:p14="http://schemas.microsoft.com/office/powerpoint/2010/main" val="10132291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necessary for residential programs</a:t>
            </a:r>
          </a:p>
          <a:p>
            <a:r>
              <a:rPr lang="en-US" dirty="0"/>
              <a:t>Important that</a:t>
            </a:r>
            <a:r>
              <a:rPr lang="en-US" baseline="0" dirty="0"/>
              <a:t> vendor does not enter the information for the D/O.  The D/O must enter dates, times, purpose of visit</a:t>
            </a:r>
            <a:endParaRPr lang="en-US" dirty="0"/>
          </a:p>
        </p:txBody>
      </p:sp>
      <p:sp>
        <p:nvSpPr>
          <p:cNvPr id="4" name="Slide Number Placeholder 3"/>
          <p:cNvSpPr>
            <a:spLocks noGrp="1"/>
          </p:cNvSpPr>
          <p:nvPr>
            <p:ph type="sldNum" sz="quarter" idx="10"/>
          </p:nvPr>
        </p:nvSpPr>
        <p:spPr/>
        <p:txBody>
          <a:bodyPr/>
          <a:lstStyle/>
          <a:p>
            <a:fld id="{F87204F6-1737-41ED-83C4-BE2DEE9BB2E5}" type="slidenum">
              <a:rPr lang="en-US" smtClean="0"/>
              <a:t>20</a:t>
            </a:fld>
            <a:endParaRPr lang="en-US"/>
          </a:p>
        </p:txBody>
      </p:sp>
    </p:spTree>
    <p:extLst>
      <p:ext uri="{BB962C8B-B14F-4D97-AF65-F5344CB8AC3E}">
        <p14:creationId xmlns:p14="http://schemas.microsoft.com/office/powerpoint/2010/main" val="28842254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more in-person services are taking place in the community, we want to transition to a hybrid approach when it comes to treatment.  (Offer in-person or telemedicine).  </a:t>
            </a:r>
          </a:p>
          <a:p>
            <a:endParaRPr lang="en-US" dirty="0"/>
          </a:p>
          <a:p>
            <a:r>
              <a:rPr lang="en-US" dirty="0"/>
              <a:t>If D/O is being seen in-person, the D/O must stick with in-person treatment, and cannot switch to telemedicine on certain dates and vice versa.  </a:t>
            </a:r>
          </a:p>
        </p:txBody>
      </p:sp>
      <p:sp>
        <p:nvSpPr>
          <p:cNvPr id="4" name="Slide Number Placeholder 3"/>
          <p:cNvSpPr>
            <a:spLocks noGrp="1"/>
          </p:cNvSpPr>
          <p:nvPr>
            <p:ph type="sldNum" sz="quarter" idx="5"/>
          </p:nvPr>
        </p:nvSpPr>
        <p:spPr/>
        <p:txBody>
          <a:bodyPr/>
          <a:lstStyle/>
          <a:p>
            <a:fld id="{F87204F6-1737-41ED-83C4-BE2DEE9BB2E5}" type="slidenum">
              <a:rPr lang="en-US" smtClean="0"/>
              <a:t>21</a:t>
            </a:fld>
            <a:endParaRPr lang="en-US"/>
          </a:p>
        </p:txBody>
      </p:sp>
    </p:spTree>
    <p:extLst>
      <p:ext uri="{BB962C8B-B14F-4D97-AF65-F5344CB8AC3E}">
        <p14:creationId xmlns:p14="http://schemas.microsoft.com/office/powerpoint/2010/main" val="1657009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639" indent="-171639">
              <a:buFont typeface="Arial" panose="020B0604020202020204" pitchFamily="34" charset="0"/>
              <a:buChar char="•"/>
            </a:pPr>
            <a:r>
              <a:rPr lang="en-US" dirty="0"/>
              <a:t>We</a:t>
            </a:r>
            <a:r>
              <a:rPr lang="en-US" baseline="0" dirty="0"/>
              <a:t> keep a current list for officers identifying who referrals should be sent to so if they change it is imperative you notify us so that there will be no delays in referrals</a:t>
            </a:r>
            <a:endParaRPr lang="en-US" dirty="0"/>
          </a:p>
          <a:p>
            <a:pPr marL="171639" indent="-171639">
              <a:buFont typeface="Arial" panose="020B0604020202020204" pitchFamily="34" charset="0"/>
              <a:buChar char="•"/>
            </a:pPr>
            <a:r>
              <a:rPr lang="en-US" dirty="0"/>
              <a:t>Specifically</a:t>
            </a:r>
            <a:r>
              <a:rPr lang="en-US" baseline="0" dirty="0"/>
              <a:t> in the Statement of Work. </a:t>
            </a:r>
          </a:p>
          <a:p>
            <a:pPr marL="171639" indent="-171639">
              <a:buFont typeface="Arial" panose="020B0604020202020204" pitchFamily="34" charset="0"/>
              <a:buChar char="•"/>
            </a:pPr>
            <a:r>
              <a:rPr lang="en-US" baseline="0" dirty="0"/>
              <a:t>Check the internet for the specific SOW. </a:t>
            </a:r>
          </a:p>
          <a:p>
            <a:pPr marL="171639" indent="-171639">
              <a:buFont typeface="Arial" panose="020B0604020202020204" pitchFamily="34" charset="0"/>
              <a:buChar char="•"/>
            </a:pPr>
            <a:r>
              <a:rPr lang="en-US" baseline="0" dirty="0"/>
              <a:t>Let us know which location(s) the new staff member will be providing services/ List out each project code.</a:t>
            </a:r>
            <a:endParaRPr lang="en-US" dirty="0"/>
          </a:p>
        </p:txBody>
      </p:sp>
      <p:sp>
        <p:nvSpPr>
          <p:cNvPr id="4" name="Slide Number Placeholder 3"/>
          <p:cNvSpPr>
            <a:spLocks noGrp="1"/>
          </p:cNvSpPr>
          <p:nvPr>
            <p:ph type="sldNum" sz="quarter" idx="10"/>
          </p:nvPr>
        </p:nvSpPr>
        <p:spPr/>
        <p:txBody>
          <a:bodyPr/>
          <a:lstStyle/>
          <a:p>
            <a:fld id="{F87204F6-1737-41ED-83C4-BE2DEE9BB2E5}" type="slidenum">
              <a:rPr lang="en-US" smtClean="0"/>
              <a:t>22</a:t>
            </a:fld>
            <a:endParaRPr lang="en-US"/>
          </a:p>
        </p:txBody>
      </p:sp>
    </p:spTree>
    <p:extLst>
      <p:ext uri="{BB962C8B-B14F-4D97-AF65-F5344CB8AC3E}">
        <p14:creationId xmlns:p14="http://schemas.microsoft.com/office/powerpoint/2010/main" val="3588635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Last</a:t>
            </a:r>
            <a:r>
              <a:rPr lang="en-US" baseline="0" dirty="0"/>
              <a:t> summer our headquarters (the Administrative Office of the US Courts), conducted a thorough Review of our agency, including cases with Treatment.</a:t>
            </a:r>
          </a:p>
          <a:p>
            <a:r>
              <a:rPr lang="en-US" baseline="0" dirty="0"/>
              <a:t>Vendor monitoring reports were part of this Review.</a:t>
            </a:r>
          </a:p>
          <a:p>
            <a:r>
              <a:rPr lang="en-US" baseline="0" dirty="0"/>
              <a:t>Monitoring visits will start in November and continue through January.</a:t>
            </a:r>
          </a:p>
          <a:p>
            <a:r>
              <a:rPr lang="en-US" baseline="0" dirty="0"/>
              <a:t> </a:t>
            </a:r>
            <a:endParaRPr lang="en-US" dirty="0"/>
          </a:p>
        </p:txBody>
      </p:sp>
      <p:sp>
        <p:nvSpPr>
          <p:cNvPr id="4" name="Slide Number Placeholder 3"/>
          <p:cNvSpPr>
            <a:spLocks noGrp="1"/>
          </p:cNvSpPr>
          <p:nvPr>
            <p:ph type="sldNum" sz="quarter" idx="10"/>
          </p:nvPr>
        </p:nvSpPr>
        <p:spPr/>
        <p:txBody>
          <a:bodyPr/>
          <a:lstStyle/>
          <a:p>
            <a:fld id="{F87204F6-1737-41ED-83C4-BE2DEE9BB2E5}" type="slidenum">
              <a:rPr lang="en-US" smtClean="0"/>
              <a:t>2</a:t>
            </a:fld>
            <a:endParaRPr lang="en-US"/>
          </a:p>
        </p:txBody>
      </p:sp>
    </p:spTree>
    <p:extLst>
      <p:ext uri="{BB962C8B-B14F-4D97-AF65-F5344CB8AC3E}">
        <p14:creationId xmlns:p14="http://schemas.microsoft.com/office/powerpoint/2010/main" val="38942363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Form can be found on our internet site.</a:t>
            </a:r>
          </a:p>
        </p:txBody>
      </p:sp>
      <p:sp>
        <p:nvSpPr>
          <p:cNvPr id="4" name="Slide Number Placeholder 3"/>
          <p:cNvSpPr>
            <a:spLocks noGrp="1"/>
          </p:cNvSpPr>
          <p:nvPr>
            <p:ph type="sldNum" sz="quarter" idx="10"/>
          </p:nvPr>
        </p:nvSpPr>
        <p:spPr/>
        <p:txBody>
          <a:bodyPr/>
          <a:lstStyle/>
          <a:p>
            <a:fld id="{F87204F6-1737-41ED-83C4-BE2DEE9BB2E5}" type="slidenum">
              <a:rPr lang="en-US" smtClean="0"/>
              <a:t>23</a:t>
            </a:fld>
            <a:endParaRPr lang="en-US"/>
          </a:p>
        </p:txBody>
      </p:sp>
    </p:spTree>
    <p:extLst>
      <p:ext uri="{BB962C8B-B14F-4D97-AF65-F5344CB8AC3E}">
        <p14:creationId xmlns:p14="http://schemas.microsoft.com/office/powerpoint/2010/main" val="22959726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639" indent="-171639">
              <a:buFont typeface="Arial" panose="020B0604020202020204" pitchFamily="34" charset="0"/>
              <a:buChar char="•"/>
            </a:pPr>
            <a:r>
              <a:rPr lang="en-US" dirty="0"/>
              <a:t>Please</a:t>
            </a:r>
            <a:r>
              <a:rPr lang="en-US" baseline="0" dirty="0"/>
              <a:t> change the messages at a decent time for those D/</a:t>
            </a:r>
            <a:r>
              <a:rPr lang="en-US" baseline="0" dirty="0" err="1"/>
              <a:t>Os</a:t>
            </a:r>
            <a:r>
              <a:rPr lang="en-US" baseline="0" dirty="0"/>
              <a:t> who work early so they don’t have to stay up late to call in</a:t>
            </a:r>
            <a:endParaRPr lang="en-US" dirty="0"/>
          </a:p>
          <a:p>
            <a:pPr marL="171639" indent="-171639">
              <a:buFont typeface="Arial" panose="020B0604020202020204" pitchFamily="34" charset="0"/>
              <a:buChar char="•"/>
            </a:pPr>
            <a:r>
              <a:rPr lang="en-US" dirty="0"/>
              <a:t>No muting, muffled recordings,</a:t>
            </a:r>
            <a:r>
              <a:rPr lang="en-US" baseline="0" dirty="0"/>
              <a:t> </a:t>
            </a:r>
            <a:r>
              <a:rPr lang="en-US" dirty="0"/>
              <a:t>enunciate, should</a:t>
            </a:r>
            <a:r>
              <a:rPr lang="en-US" baseline="0" dirty="0"/>
              <a:t> be able to understand message. </a:t>
            </a:r>
            <a:endParaRPr lang="en-US" dirty="0"/>
          </a:p>
        </p:txBody>
      </p:sp>
      <p:sp>
        <p:nvSpPr>
          <p:cNvPr id="4" name="Slide Number Placeholder 3"/>
          <p:cNvSpPr>
            <a:spLocks noGrp="1"/>
          </p:cNvSpPr>
          <p:nvPr>
            <p:ph type="sldNum" sz="quarter" idx="10"/>
          </p:nvPr>
        </p:nvSpPr>
        <p:spPr/>
        <p:txBody>
          <a:bodyPr/>
          <a:lstStyle/>
          <a:p>
            <a:fld id="{F87204F6-1737-41ED-83C4-BE2DEE9BB2E5}" type="slidenum">
              <a:rPr lang="en-US" smtClean="0"/>
              <a:t>24</a:t>
            </a:fld>
            <a:endParaRPr lang="en-US"/>
          </a:p>
        </p:txBody>
      </p:sp>
    </p:spTree>
    <p:extLst>
      <p:ext uri="{BB962C8B-B14F-4D97-AF65-F5344CB8AC3E}">
        <p14:creationId xmlns:p14="http://schemas.microsoft.com/office/powerpoint/2010/main" val="42052507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(SKIP IF CINDY ALREADY COVERED THIS):  </a:t>
            </a:r>
          </a:p>
          <a:p>
            <a:endParaRPr lang="en-US" dirty="0"/>
          </a:p>
          <a:p>
            <a:r>
              <a:rPr lang="en-US" dirty="0"/>
              <a:t>I</a:t>
            </a:r>
            <a:r>
              <a:rPr lang="en-US" baseline="0" dirty="0"/>
              <a:t> want to highlight the common mistakes</a:t>
            </a:r>
            <a:r>
              <a:rPr lang="en-US" dirty="0"/>
              <a:t> because this is so important</a:t>
            </a:r>
            <a:r>
              <a:rPr lang="en-US" baseline="0" dirty="0"/>
              <a:t> for the integrity of our drug testing programs.</a:t>
            </a:r>
          </a:p>
          <a:p>
            <a:r>
              <a:rPr lang="en-US" baseline="0" dirty="0"/>
              <a:t>When these errors occur, the integrity of our testing and your programs is jeopardized.</a:t>
            </a:r>
            <a:endParaRPr lang="en-US" dirty="0"/>
          </a:p>
        </p:txBody>
      </p:sp>
      <p:sp>
        <p:nvSpPr>
          <p:cNvPr id="4" name="Slide Number Placeholder 3"/>
          <p:cNvSpPr>
            <a:spLocks noGrp="1"/>
          </p:cNvSpPr>
          <p:nvPr>
            <p:ph type="sldNum" sz="quarter" idx="10"/>
          </p:nvPr>
        </p:nvSpPr>
        <p:spPr/>
        <p:txBody>
          <a:bodyPr/>
          <a:lstStyle/>
          <a:p>
            <a:fld id="{F87204F6-1737-41ED-83C4-BE2DEE9BB2E5}" type="slidenum">
              <a:rPr lang="en-US" smtClean="0"/>
              <a:t>25</a:t>
            </a:fld>
            <a:endParaRPr lang="en-US"/>
          </a:p>
        </p:txBody>
      </p:sp>
    </p:spTree>
    <p:extLst>
      <p:ext uri="{BB962C8B-B14F-4D97-AF65-F5344CB8AC3E}">
        <p14:creationId xmlns:p14="http://schemas.microsoft.com/office/powerpoint/2010/main" val="38383305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(SKIP IF CINDY ALREADY COVERED THIS)</a:t>
            </a:r>
          </a:p>
        </p:txBody>
      </p:sp>
      <p:sp>
        <p:nvSpPr>
          <p:cNvPr id="4" name="Slide Number Placeholder 3"/>
          <p:cNvSpPr>
            <a:spLocks noGrp="1"/>
          </p:cNvSpPr>
          <p:nvPr>
            <p:ph type="sldNum" sz="quarter" idx="10"/>
          </p:nvPr>
        </p:nvSpPr>
        <p:spPr/>
        <p:txBody>
          <a:bodyPr/>
          <a:lstStyle/>
          <a:p>
            <a:fld id="{F87204F6-1737-41ED-83C4-BE2DEE9BB2E5}" type="slidenum">
              <a:rPr lang="en-US" smtClean="0"/>
              <a:t>26</a:t>
            </a:fld>
            <a:endParaRPr lang="en-US"/>
          </a:p>
        </p:txBody>
      </p:sp>
    </p:spTree>
    <p:extLst>
      <p:ext uri="{BB962C8B-B14F-4D97-AF65-F5344CB8AC3E}">
        <p14:creationId xmlns:p14="http://schemas.microsoft.com/office/powerpoint/2010/main" val="22200995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(SKIP IF CINDY ALREADY COVERED THIS)</a:t>
            </a:r>
          </a:p>
        </p:txBody>
      </p:sp>
      <p:sp>
        <p:nvSpPr>
          <p:cNvPr id="4" name="Slide Number Placeholder 3"/>
          <p:cNvSpPr>
            <a:spLocks noGrp="1"/>
          </p:cNvSpPr>
          <p:nvPr>
            <p:ph type="sldNum" sz="quarter" idx="10"/>
          </p:nvPr>
        </p:nvSpPr>
        <p:spPr/>
        <p:txBody>
          <a:bodyPr/>
          <a:lstStyle/>
          <a:p>
            <a:fld id="{F87204F6-1737-41ED-83C4-BE2DEE9BB2E5}" type="slidenum">
              <a:rPr lang="en-US" smtClean="0"/>
              <a:t>27</a:t>
            </a:fld>
            <a:endParaRPr lang="en-US"/>
          </a:p>
        </p:txBody>
      </p:sp>
    </p:spTree>
    <p:extLst>
      <p:ext uri="{BB962C8B-B14F-4D97-AF65-F5344CB8AC3E}">
        <p14:creationId xmlns:p14="http://schemas.microsoft.com/office/powerpoint/2010/main" val="36834369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(SKIP IF CINDY ALREADY COVERED THIS)</a:t>
            </a:r>
          </a:p>
        </p:txBody>
      </p:sp>
      <p:sp>
        <p:nvSpPr>
          <p:cNvPr id="4" name="Slide Number Placeholder 3"/>
          <p:cNvSpPr>
            <a:spLocks noGrp="1"/>
          </p:cNvSpPr>
          <p:nvPr>
            <p:ph type="sldNum" sz="quarter" idx="10"/>
          </p:nvPr>
        </p:nvSpPr>
        <p:spPr/>
        <p:txBody>
          <a:bodyPr/>
          <a:lstStyle/>
          <a:p>
            <a:fld id="{F87204F6-1737-41ED-83C4-BE2DEE9BB2E5}" type="slidenum">
              <a:rPr lang="en-US" smtClean="0"/>
              <a:t>28</a:t>
            </a:fld>
            <a:endParaRPr lang="en-US"/>
          </a:p>
        </p:txBody>
      </p:sp>
    </p:spTree>
    <p:extLst>
      <p:ext uri="{BB962C8B-B14F-4D97-AF65-F5344CB8AC3E}">
        <p14:creationId xmlns:p14="http://schemas.microsoft.com/office/powerpoint/2010/main" val="25648452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7204F6-1737-41ED-83C4-BE2DEE9BB2E5}" type="slidenum">
              <a:rPr lang="en-US" smtClean="0"/>
              <a:t>29</a:t>
            </a:fld>
            <a:endParaRPr lang="en-US"/>
          </a:p>
        </p:txBody>
      </p:sp>
    </p:spTree>
    <p:extLst>
      <p:ext uri="{BB962C8B-B14F-4D97-AF65-F5344CB8AC3E}">
        <p14:creationId xmlns:p14="http://schemas.microsoft.com/office/powerpoint/2010/main" val="72473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the new method of testing, sending all to lab, the interaction of the positive</a:t>
            </a:r>
            <a:r>
              <a:rPr lang="en-US" baseline="0" dirty="0"/>
              <a:t> onsite result at the time of collection is lost.  Drug use should be discussed with D/O if it is known.</a:t>
            </a:r>
            <a:endParaRPr lang="en-US" dirty="0"/>
          </a:p>
          <a:p>
            <a:r>
              <a:rPr lang="en-US" dirty="0"/>
              <a:t>Discussing results with offenders is imperative to address the relapse and for the treat</a:t>
            </a:r>
            <a:r>
              <a:rPr lang="en-US" baseline="0" dirty="0"/>
              <a:t>ment process</a:t>
            </a:r>
          </a:p>
          <a:p>
            <a:r>
              <a:rPr lang="en-US" baseline="0" dirty="0"/>
              <a:t>Talking to officer to determine course of action is also imperative, make recommendations and increase services</a:t>
            </a:r>
          </a:p>
          <a:p>
            <a:endParaRPr lang="en-US" dirty="0"/>
          </a:p>
        </p:txBody>
      </p:sp>
      <p:sp>
        <p:nvSpPr>
          <p:cNvPr id="4" name="Slide Number Placeholder 3"/>
          <p:cNvSpPr>
            <a:spLocks noGrp="1"/>
          </p:cNvSpPr>
          <p:nvPr>
            <p:ph type="sldNum" sz="quarter" idx="10"/>
          </p:nvPr>
        </p:nvSpPr>
        <p:spPr/>
        <p:txBody>
          <a:bodyPr/>
          <a:lstStyle/>
          <a:p>
            <a:fld id="{F87204F6-1737-41ED-83C4-BE2DEE9BB2E5}" type="slidenum">
              <a:rPr lang="en-US" smtClean="0"/>
              <a:t>30</a:t>
            </a:fld>
            <a:endParaRPr lang="en-US"/>
          </a:p>
        </p:txBody>
      </p:sp>
    </p:spTree>
    <p:extLst>
      <p:ext uri="{BB962C8B-B14F-4D97-AF65-F5344CB8AC3E}">
        <p14:creationId xmlns:p14="http://schemas.microsoft.com/office/powerpoint/2010/main" val="16324715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F87204F6-1737-41ED-83C4-BE2DEE9BB2E5}" type="slidenum">
              <a:rPr lang="en-US" smtClean="0"/>
              <a:t>31</a:t>
            </a:fld>
            <a:endParaRPr lang="en-US"/>
          </a:p>
        </p:txBody>
      </p:sp>
    </p:spTree>
    <p:extLst>
      <p:ext uri="{BB962C8B-B14F-4D97-AF65-F5344CB8AC3E}">
        <p14:creationId xmlns:p14="http://schemas.microsoft.com/office/powerpoint/2010/main" val="32804977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link to our internet site, which contains</a:t>
            </a:r>
            <a:r>
              <a:rPr lang="en-US" baseline="0" dirty="0"/>
              <a:t> Statements of Work for all of our BPAs, necessary forms and the slides from today will be posted as soon as possible.</a:t>
            </a:r>
            <a:endParaRPr lang="en-US" dirty="0"/>
          </a:p>
        </p:txBody>
      </p:sp>
      <p:sp>
        <p:nvSpPr>
          <p:cNvPr id="4" name="Slide Number Placeholder 3"/>
          <p:cNvSpPr>
            <a:spLocks noGrp="1"/>
          </p:cNvSpPr>
          <p:nvPr>
            <p:ph type="sldNum" sz="quarter" idx="10"/>
          </p:nvPr>
        </p:nvSpPr>
        <p:spPr/>
        <p:txBody>
          <a:bodyPr/>
          <a:lstStyle/>
          <a:p>
            <a:fld id="{F87204F6-1737-41ED-83C4-BE2DEE9BB2E5}" type="slidenum">
              <a:rPr lang="en-US" smtClean="0"/>
              <a:t>32</a:t>
            </a:fld>
            <a:endParaRPr lang="en-US"/>
          </a:p>
        </p:txBody>
      </p:sp>
    </p:spTree>
    <p:extLst>
      <p:ext uri="{BB962C8B-B14F-4D97-AF65-F5344CB8AC3E}">
        <p14:creationId xmlns:p14="http://schemas.microsoft.com/office/powerpoint/2010/main" val="32577781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Treatment</a:t>
            </a:r>
            <a:r>
              <a:rPr lang="en-US" baseline="0" dirty="0"/>
              <a:t> plans were found in files, but not containing all the required information.</a:t>
            </a:r>
            <a:endParaRPr lang="en-US" dirty="0"/>
          </a:p>
        </p:txBody>
      </p:sp>
      <p:sp>
        <p:nvSpPr>
          <p:cNvPr id="4" name="Slide Number Placeholder 3"/>
          <p:cNvSpPr>
            <a:spLocks noGrp="1"/>
          </p:cNvSpPr>
          <p:nvPr>
            <p:ph type="sldNum" sz="quarter" idx="10"/>
          </p:nvPr>
        </p:nvSpPr>
        <p:spPr/>
        <p:txBody>
          <a:bodyPr/>
          <a:lstStyle/>
          <a:p>
            <a:fld id="{F87204F6-1737-41ED-83C4-BE2DEE9BB2E5}" type="slidenum">
              <a:rPr lang="en-US" smtClean="0"/>
              <a:t>6</a:t>
            </a:fld>
            <a:endParaRPr lang="en-US"/>
          </a:p>
        </p:txBody>
      </p:sp>
    </p:spTree>
    <p:extLst>
      <p:ext uri="{BB962C8B-B14F-4D97-AF65-F5344CB8AC3E}">
        <p14:creationId xmlns:p14="http://schemas.microsoft.com/office/powerpoint/2010/main" val="13158187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7204F6-1737-41ED-83C4-BE2DEE9BB2E5}" type="slidenum">
              <a:rPr lang="en-US" smtClean="0"/>
              <a:t>33</a:t>
            </a:fld>
            <a:endParaRPr lang="en-US"/>
          </a:p>
        </p:txBody>
      </p:sp>
    </p:spTree>
    <p:extLst>
      <p:ext uri="{BB962C8B-B14F-4D97-AF65-F5344CB8AC3E}">
        <p14:creationId xmlns:p14="http://schemas.microsoft.com/office/powerpoint/2010/main" val="23087109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7204F6-1737-41ED-83C4-BE2DEE9BB2E5}" type="slidenum">
              <a:rPr lang="en-US" smtClean="0"/>
              <a:t>34</a:t>
            </a:fld>
            <a:endParaRPr lang="en-US"/>
          </a:p>
        </p:txBody>
      </p:sp>
    </p:spTree>
    <p:extLst>
      <p:ext uri="{BB962C8B-B14F-4D97-AF65-F5344CB8AC3E}">
        <p14:creationId xmlns:p14="http://schemas.microsoft.com/office/powerpoint/2010/main" val="15969110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171639" indent="-171639">
              <a:buFont typeface="Arial" panose="020B0604020202020204" pitchFamily="34" charset="0"/>
              <a:buChar char="•"/>
            </a:pPr>
            <a:r>
              <a:rPr lang="en-US" dirty="0"/>
              <a:t>Show examples of treatment plan on internet site</a:t>
            </a:r>
          </a:p>
        </p:txBody>
      </p:sp>
      <p:sp>
        <p:nvSpPr>
          <p:cNvPr id="4" name="Slide Number Placeholder 3"/>
          <p:cNvSpPr>
            <a:spLocks noGrp="1"/>
          </p:cNvSpPr>
          <p:nvPr>
            <p:ph type="sldNum" sz="quarter" idx="10"/>
          </p:nvPr>
        </p:nvSpPr>
        <p:spPr/>
        <p:txBody>
          <a:bodyPr/>
          <a:lstStyle/>
          <a:p>
            <a:fld id="{F87204F6-1737-41ED-83C4-BE2DEE9BB2E5}" type="slidenum">
              <a:rPr lang="en-US" smtClean="0"/>
              <a:t>7</a:t>
            </a:fld>
            <a:endParaRPr lang="en-US"/>
          </a:p>
        </p:txBody>
      </p:sp>
    </p:spTree>
    <p:extLst>
      <p:ext uri="{BB962C8B-B14F-4D97-AF65-F5344CB8AC3E}">
        <p14:creationId xmlns:p14="http://schemas.microsoft.com/office/powerpoint/2010/main" val="1861566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7204F6-1737-41ED-83C4-BE2DEE9BB2E5}" type="slidenum">
              <a:rPr lang="en-US" smtClean="0"/>
              <a:t>8</a:t>
            </a:fld>
            <a:endParaRPr lang="en-US"/>
          </a:p>
        </p:txBody>
      </p:sp>
    </p:spTree>
    <p:extLst>
      <p:ext uri="{BB962C8B-B14F-4D97-AF65-F5344CB8AC3E}">
        <p14:creationId xmlns:p14="http://schemas.microsoft.com/office/powerpoint/2010/main" val="11715930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Community based includes</a:t>
            </a:r>
            <a:r>
              <a:rPr lang="en-US" baseline="0" dirty="0"/>
              <a:t> 12-step/self help groups, county Medi-Cal resources, etc.</a:t>
            </a:r>
          </a:p>
          <a:p>
            <a:endParaRPr lang="en-US" baseline="0" dirty="0"/>
          </a:p>
          <a:p>
            <a:r>
              <a:rPr lang="en-US" baseline="0" dirty="0"/>
              <a:t>Discharge Summary forms can be generated by the vendor.</a:t>
            </a:r>
            <a:endParaRPr lang="en-US" dirty="0"/>
          </a:p>
        </p:txBody>
      </p:sp>
      <p:sp>
        <p:nvSpPr>
          <p:cNvPr id="4" name="Slide Number Placeholder 3"/>
          <p:cNvSpPr>
            <a:spLocks noGrp="1"/>
          </p:cNvSpPr>
          <p:nvPr>
            <p:ph type="sldNum" sz="quarter" idx="10"/>
          </p:nvPr>
        </p:nvSpPr>
        <p:spPr/>
        <p:txBody>
          <a:bodyPr/>
          <a:lstStyle/>
          <a:p>
            <a:fld id="{F87204F6-1737-41ED-83C4-BE2DEE9BB2E5}" type="slidenum">
              <a:rPr lang="en-US" smtClean="0"/>
              <a:t>9</a:t>
            </a:fld>
            <a:endParaRPr lang="en-US"/>
          </a:p>
        </p:txBody>
      </p:sp>
    </p:spTree>
    <p:extLst>
      <p:ext uri="{BB962C8B-B14F-4D97-AF65-F5344CB8AC3E}">
        <p14:creationId xmlns:p14="http://schemas.microsoft.com/office/powerpoint/2010/main" val="3210431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639" indent="-171639">
              <a:buFont typeface="Arial" panose="020B0604020202020204" pitchFamily="34" charset="0"/>
              <a:buChar char="•"/>
            </a:pPr>
            <a:r>
              <a:rPr lang="en-US" dirty="0"/>
              <a:t>Positive drug test</a:t>
            </a:r>
            <a:r>
              <a:rPr lang="en-US" baseline="0" dirty="0"/>
              <a:t> with results from the lab, not vendor onsite test.</a:t>
            </a:r>
            <a:endParaRPr lang="en-US" dirty="0"/>
          </a:p>
          <a:p>
            <a:pPr marL="171639" indent="-171639">
              <a:buFont typeface="Arial" panose="020B0604020202020204" pitchFamily="34" charset="0"/>
              <a:buChar char="•"/>
            </a:pPr>
            <a:r>
              <a:rPr lang="en-US" dirty="0"/>
              <a:t>Examples</a:t>
            </a:r>
            <a:r>
              <a:rPr lang="en-US" baseline="0" dirty="0"/>
              <a:t> of immediate discharge is a violent outburst, threatening staff, or possession of drugs. </a:t>
            </a:r>
          </a:p>
          <a:p>
            <a:pPr marL="171639" indent="-171639">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F87204F6-1737-41ED-83C4-BE2DEE9BB2E5}" type="slidenum">
              <a:rPr lang="en-US" smtClean="0"/>
              <a:t>10</a:t>
            </a:fld>
            <a:endParaRPr lang="en-US"/>
          </a:p>
        </p:txBody>
      </p:sp>
    </p:spTree>
    <p:extLst>
      <p:ext uri="{BB962C8B-B14F-4D97-AF65-F5344CB8AC3E}">
        <p14:creationId xmlns:p14="http://schemas.microsoft.com/office/powerpoint/2010/main" val="32096476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begin the first round of reviews, which go from Nov to Jan</a:t>
            </a:r>
          </a:p>
        </p:txBody>
      </p:sp>
      <p:sp>
        <p:nvSpPr>
          <p:cNvPr id="4" name="Slide Number Placeholder 3"/>
          <p:cNvSpPr>
            <a:spLocks noGrp="1"/>
          </p:cNvSpPr>
          <p:nvPr>
            <p:ph type="sldNum" sz="quarter" idx="10"/>
          </p:nvPr>
        </p:nvSpPr>
        <p:spPr/>
        <p:txBody>
          <a:bodyPr/>
          <a:lstStyle/>
          <a:p>
            <a:fld id="{F87204F6-1737-41ED-83C4-BE2DEE9BB2E5}" type="slidenum">
              <a:rPr lang="en-US" smtClean="0"/>
              <a:t>11</a:t>
            </a:fld>
            <a:endParaRPr lang="en-US"/>
          </a:p>
        </p:txBody>
      </p:sp>
    </p:spTree>
    <p:extLst>
      <p:ext uri="{BB962C8B-B14F-4D97-AF65-F5344CB8AC3E}">
        <p14:creationId xmlns:p14="http://schemas.microsoft.com/office/powerpoint/2010/main" val="2630386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7204F6-1737-41ED-83C4-BE2DEE9BB2E5}" type="slidenum">
              <a:rPr lang="en-US" smtClean="0"/>
              <a:t>12</a:t>
            </a:fld>
            <a:endParaRPr lang="en-US"/>
          </a:p>
        </p:txBody>
      </p:sp>
    </p:spTree>
    <p:extLst>
      <p:ext uri="{BB962C8B-B14F-4D97-AF65-F5344CB8AC3E}">
        <p14:creationId xmlns:p14="http://schemas.microsoft.com/office/powerpoint/2010/main" val="35683694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6726063"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3787" y="4243845"/>
            <a:ext cx="2307831" cy="276940"/>
          </a:xfrm>
          <a:prstGeom prst="rect">
            <a:avLst/>
          </a:prstGeom>
        </p:spPr>
      </p:pic>
      <p:sp>
        <p:nvSpPr>
          <p:cNvPr id="9" name="Rectangle 8"/>
          <p:cNvSpPr/>
          <p:nvPr/>
        </p:nvSpPr>
        <p:spPr bwMode="ltGray">
          <a:xfrm>
            <a:off x="0" y="2590078"/>
            <a:ext cx="6726064"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6833787" y="2590078"/>
            <a:ext cx="2307832"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510242" y="2733709"/>
            <a:ext cx="6069268" cy="1373070"/>
          </a:xfrm>
        </p:spPr>
        <p:txBody>
          <a:bodyPr anchor="b">
            <a:noAutofit/>
          </a:bodyPr>
          <a:lstStyle>
            <a:lvl1pPr algn="r">
              <a:defRPr sz="4800"/>
            </a:lvl1pPr>
          </a:lstStyle>
          <a:p>
            <a:r>
              <a:rPr lang="en-US"/>
              <a:t>Click to edit Master title style</a:t>
            </a:r>
            <a:endParaRPr lang="en-US" dirty="0"/>
          </a:p>
        </p:txBody>
      </p:sp>
      <p:sp>
        <p:nvSpPr>
          <p:cNvPr id="3" name="Subtitle 2"/>
          <p:cNvSpPr>
            <a:spLocks noGrp="1"/>
          </p:cNvSpPr>
          <p:nvPr>
            <p:ph type="subTitle" idx="1"/>
          </p:nvPr>
        </p:nvSpPr>
        <p:spPr>
          <a:xfrm>
            <a:off x="510241" y="4394040"/>
            <a:ext cx="6108101"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4555655" y="5936188"/>
            <a:ext cx="2057400" cy="365125"/>
          </a:xfrm>
        </p:spPr>
        <p:txBody>
          <a:bodyPr/>
          <a:lstStyle/>
          <a:p>
            <a:pPr>
              <a:defRPr/>
            </a:pPr>
            <a:endParaRPr lang="en-US"/>
          </a:p>
        </p:txBody>
      </p:sp>
      <p:sp>
        <p:nvSpPr>
          <p:cNvPr id="5" name="Footer Placeholder 4"/>
          <p:cNvSpPr>
            <a:spLocks noGrp="1"/>
          </p:cNvSpPr>
          <p:nvPr>
            <p:ph type="ftr" sz="quarter" idx="11"/>
          </p:nvPr>
        </p:nvSpPr>
        <p:spPr>
          <a:xfrm>
            <a:off x="533401" y="5936189"/>
            <a:ext cx="4021666" cy="365125"/>
          </a:xfrm>
        </p:spPr>
        <p:txBody>
          <a:bodyPr/>
          <a:lstStyle/>
          <a:p>
            <a:pPr>
              <a:defRPr/>
            </a:pPr>
            <a:endParaRPr lang="en-US"/>
          </a:p>
        </p:txBody>
      </p:sp>
      <p:sp>
        <p:nvSpPr>
          <p:cNvPr id="6" name="Slide Number Placeholder 5"/>
          <p:cNvSpPr>
            <a:spLocks noGrp="1"/>
          </p:cNvSpPr>
          <p:nvPr>
            <p:ph type="sldNum" sz="quarter" idx="12"/>
          </p:nvPr>
        </p:nvSpPr>
        <p:spPr>
          <a:xfrm>
            <a:off x="7010399" y="2750337"/>
            <a:ext cx="1370293" cy="1356442"/>
          </a:xfrm>
        </p:spPr>
        <p:txBody>
          <a:bodyPr/>
          <a:lstStyle/>
          <a:p>
            <a:pPr>
              <a:defRPr/>
            </a:pPr>
            <a:fld id="{1AD5A502-D939-48E2-89CD-FADCC012C7DB}" type="slidenum">
              <a:rPr lang="en-US" smtClean="0"/>
              <a:pPr>
                <a:defRPr/>
              </a:pPr>
              <a:t>‹#›</a:t>
            </a:fld>
            <a:endParaRPr lang="en-US"/>
          </a:p>
        </p:txBody>
      </p:sp>
    </p:spTree>
    <p:extLst>
      <p:ext uri="{BB962C8B-B14F-4D97-AF65-F5344CB8AC3E}">
        <p14:creationId xmlns:p14="http://schemas.microsoft.com/office/powerpoint/2010/main" val="453924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20" name="Group 19"/>
          <p:cNvGrpSpPr/>
          <p:nvPr/>
        </p:nvGrpSpPr>
        <p:grpSpPr>
          <a:xfrm>
            <a:off x="0" y="4572000"/>
            <a:ext cx="9161969" cy="1677035"/>
            <a:chOff x="0" y="2895600"/>
            <a:chExt cx="9161969" cy="1677035"/>
          </a:xfrm>
        </p:grpSpPr>
        <p:pic>
          <p:nvPicPr>
            <p:cNvPr id="24" name="Picture 23"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6" name="Rectangle 25"/>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3403" y="4711617"/>
            <a:ext cx="6894770" cy="544482"/>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31639" y="609598"/>
            <a:ext cx="6896534"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33401" y="5256098"/>
            <a:ext cx="6894772" cy="54781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7856438" y="4711310"/>
            <a:ext cx="1149836" cy="1090789"/>
          </a:xfrm>
        </p:spPr>
        <p:txBody>
          <a:bodyPr/>
          <a:lstStyle/>
          <a:p>
            <a:pPr>
              <a:defRPr/>
            </a:pPr>
            <a:fld id="{FEBEF88B-82AB-4658-BF1E-81EC0E76EDDA}" type="slidenum">
              <a:rPr lang="en-US" smtClean="0"/>
              <a:pPr>
                <a:defRPr/>
              </a:pPr>
              <a:t>‹#›</a:t>
            </a:fld>
            <a:endParaRPr lang="en-US"/>
          </a:p>
        </p:txBody>
      </p:sp>
    </p:spTree>
    <p:extLst>
      <p:ext uri="{BB962C8B-B14F-4D97-AF65-F5344CB8AC3E}">
        <p14:creationId xmlns:p14="http://schemas.microsoft.com/office/powerpoint/2010/main" val="17595605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21" name="Group 20"/>
          <p:cNvGrpSpPr/>
          <p:nvPr/>
        </p:nvGrpSpPr>
        <p:grpSpPr>
          <a:xfrm>
            <a:off x="0" y="4572000"/>
            <a:ext cx="9161969" cy="1677035"/>
            <a:chOff x="0" y="2895600"/>
            <a:chExt cx="9161969" cy="1677035"/>
          </a:xfrm>
        </p:grpSpPr>
        <p:pic>
          <p:nvPicPr>
            <p:cNvPr id="22" name="Picture 21"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3" name="Picture 22"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4" name="Rectangle 23"/>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24255" y="609597"/>
            <a:ext cx="6896534"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531638" y="4710340"/>
            <a:ext cx="6889151" cy="1101764"/>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7856438" y="4711616"/>
            <a:ext cx="1149836" cy="1090789"/>
          </a:xfrm>
        </p:spPr>
        <p:txBody>
          <a:bodyPr/>
          <a:lstStyle/>
          <a:p>
            <a:pPr>
              <a:defRPr/>
            </a:pPr>
            <a:fld id="{FEBEF88B-82AB-4658-BF1E-81EC0E76EDDA}" type="slidenum">
              <a:rPr lang="en-US" smtClean="0"/>
              <a:pPr>
                <a:defRPr/>
              </a:pPr>
              <a:t>‹#›</a:t>
            </a:fld>
            <a:endParaRPr lang="en-US"/>
          </a:p>
        </p:txBody>
      </p:sp>
    </p:spTree>
    <p:extLst>
      <p:ext uri="{BB962C8B-B14F-4D97-AF65-F5344CB8AC3E}">
        <p14:creationId xmlns:p14="http://schemas.microsoft.com/office/powerpoint/2010/main" val="22758510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grpSp>
        <p:nvGrpSpPr>
          <p:cNvPr id="29" name="Group 28"/>
          <p:cNvGrpSpPr/>
          <p:nvPr/>
        </p:nvGrpSpPr>
        <p:grpSpPr>
          <a:xfrm>
            <a:off x="0" y="4572000"/>
            <a:ext cx="9161969" cy="1677035"/>
            <a:chOff x="0" y="2895600"/>
            <a:chExt cx="9161969" cy="1677035"/>
          </a:xfrm>
        </p:grpSpPr>
        <p:pic>
          <p:nvPicPr>
            <p:cNvPr id="30" name="Picture 29"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1" name="Picture 30"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2" name="Rectangle 31"/>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67921" y="616983"/>
            <a:ext cx="642514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989438" y="3660763"/>
            <a:ext cx="5987731"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531638" y="4710340"/>
            <a:ext cx="6903919" cy="1101764"/>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7856438" y="4709926"/>
            <a:ext cx="1149836" cy="1090789"/>
          </a:xfrm>
        </p:spPr>
        <p:txBody>
          <a:bodyPr/>
          <a:lstStyle/>
          <a:p>
            <a:pPr>
              <a:defRPr/>
            </a:pPr>
            <a:fld id="{FEBEF88B-82AB-4658-BF1E-81EC0E76EDDA}" type="slidenum">
              <a:rPr lang="en-US" smtClean="0"/>
              <a:pPr>
                <a:defRPr/>
              </a:pPr>
              <a:t>‹#›</a:t>
            </a:fld>
            <a:endParaRPr lang="en-US"/>
          </a:p>
        </p:txBody>
      </p:sp>
      <p:sp>
        <p:nvSpPr>
          <p:cNvPr id="27" name="TextBox 26"/>
          <p:cNvSpPr txBox="1"/>
          <p:nvPr/>
        </p:nvSpPr>
        <p:spPr>
          <a:xfrm>
            <a:off x="270932" y="748116"/>
            <a:ext cx="5334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28" name="TextBox 27"/>
          <p:cNvSpPr txBox="1"/>
          <p:nvPr/>
        </p:nvSpPr>
        <p:spPr>
          <a:xfrm>
            <a:off x="6967191" y="2998573"/>
            <a:ext cx="457200" cy="584777"/>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24543149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grpSp>
        <p:nvGrpSpPr>
          <p:cNvPr id="22" name="Group 21"/>
          <p:cNvGrpSpPr/>
          <p:nvPr/>
        </p:nvGrpSpPr>
        <p:grpSpPr>
          <a:xfrm>
            <a:off x="0" y="4572000"/>
            <a:ext cx="9161969" cy="1677035"/>
            <a:chOff x="0" y="2895600"/>
            <a:chExt cx="9161969" cy="1677035"/>
          </a:xfrm>
        </p:grpSpPr>
        <p:pic>
          <p:nvPicPr>
            <p:cNvPr id="23" name="Picture 22"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4" name="Picture 23"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5" name="Rectangle 24"/>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8" y="4710340"/>
            <a:ext cx="6896534" cy="589812"/>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531639" y="5300150"/>
            <a:ext cx="6896534" cy="51195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7856438" y="4709926"/>
            <a:ext cx="1149836" cy="1090789"/>
          </a:xfrm>
        </p:spPr>
        <p:txBody>
          <a:bodyPr/>
          <a:lstStyle/>
          <a:p>
            <a:pPr>
              <a:defRPr/>
            </a:pPr>
            <a:fld id="{FEBEF88B-82AB-4658-BF1E-81EC0E76EDDA}" type="slidenum">
              <a:rPr lang="en-US" smtClean="0"/>
              <a:pPr>
                <a:defRPr/>
              </a:pPr>
              <a:t>‹#›</a:t>
            </a:fld>
            <a:endParaRPr lang="en-US"/>
          </a:p>
        </p:txBody>
      </p:sp>
    </p:spTree>
    <p:extLst>
      <p:ext uri="{BB962C8B-B14F-4D97-AF65-F5344CB8AC3E}">
        <p14:creationId xmlns:p14="http://schemas.microsoft.com/office/powerpoint/2010/main" val="14934228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grpSp>
        <p:nvGrpSpPr>
          <p:cNvPr id="23" name="Group 22"/>
          <p:cNvGrpSpPr/>
          <p:nvPr/>
        </p:nvGrpSpPr>
        <p:grpSpPr>
          <a:xfrm>
            <a:off x="0" y="609600"/>
            <a:ext cx="9161969" cy="1677035"/>
            <a:chOff x="0" y="2895600"/>
            <a:chExt cx="9161969" cy="1677035"/>
          </a:xfrm>
        </p:grpSpPr>
        <p:pic>
          <p:nvPicPr>
            <p:cNvPr id="24" name="Picture 23"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6" name="Rectangle 25"/>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15" name="Title 1"/>
          <p:cNvSpPr>
            <a:spLocks noGrp="1"/>
          </p:cNvSpPr>
          <p:nvPr>
            <p:ph type="title"/>
          </p:nvPr>
        </p:nvSpPr>
        <p:spPr>
          <a:xfrm>
            <a:off x="531639" y="753228"/>
            <a:ext cx="6896534"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532629" y="2329489"/>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539777" y="3015290"/>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2878413" y="2336873"/>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2879710" y="3007906"/>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226136" y="2336873"/>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233520" y="3007905"/>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FEBEF88B-82AB-4658-BF1E-81EC0E76EDDA}" type="slidenum">
              <a:rPr lang="en-US" smtClean="0"/>
              <a:pPr>
                <a:defRPr/>
              </a:pPr>
              <a:t>‹#›</a:t>
            </a:fld>
            <a:endParaRPr lang="en-US"/>
          </a:p>
        </p:txBody>
      </p:sp>
    </p:spTree>
    <p:extLst>
      <p:ext uri="{BB962C8B-B14F-4D97-AF65-F5344CB8AC3E}">
        <p14:creationId xmlns:p14="http://schemas.microsoft.com/office/powerpoint/2010/main" val="12105971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grpSp>
        <p:nvGrpSpPr>
          <p:cNvPr id="34" name="Group 33"/>
          <p:cNvGrpSpPr/>
          <p:nvPr/>
        </p:nvGrpSpPr>
        <p:grpSpPr>
          <a:xfrm>
            <a:off x="0" y="609600"/>
            <a:ext cx="9161969" cy="1677035"/>
            <a:chOff x="0" y="2895600"/>
            <a:chExt cx="9161969" cy="1677035"/>
          </a:xfrm>
        </p:grpSpPr>
        <p:pic>
          <p:nvPicPr>
            <p:cNvPr id="35" name="Picture 34"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6" name="Picture 35"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7" name="Rectangle 36"/>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Rectangle 37"/>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0" name="Title 1"/>
          <p:cNvSpPr>
            <a:spLocks noGrp="1"/>
          </p:cNvSpPr>
          <p:nvPr>
            <p:ph type="title"/>
          </p:nvPr>
        </p:nvSpPr>
        <p:spPr>
          <a:xfrm>
            <a:off x="531639" y="753228"/>
            <a:ext cx="6896534"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532391" y="4297503"/>
            <a:ext cx="2192257"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532391" y="2336873"/>
            <a:ext cx="2192257"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532391" y="4873765"/>
            <a:ext cx="219225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2870497" y="4297503"/>
            <a:ext cx="221507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2870497" y="2336873"/>
            <a:ext cx="221507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2869483" y="4873764"/>
            <a:ext cx="2218004"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231028" y="4297503"/>
            <a:ext cx="2194333"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5231027" y="2336873"/>
            <a:ext cx="2194333"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230934" y="4873762"/>
            <a:ext cx="2197239"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FEBEF88B-82AB-4658-BF1E-81EC0E76EDDA}" type="slidenum">
              <a:rPr lang="en-US" smtClean="0"/>
              <a:pPr>
                <a:defRPr/>
              </a:pPr>
              <a:t>‹#›</a:t>
            </a:fld>
            <a:endParaRPr lang="en-US"/>
          </a:p>
        </p:txBody>
      </p:sp>
    </p:spTree>
    <p:extLst>
      <p:ext uri="{BB962C8B-B14F-4D97-AF65-F5344CB8AC3E}">
        <p14:creationId xmlns:p14="http://schemas.microsoft.com/office/powerpoint/2010/main" val="22249552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16" name="Group 15"/>
          <p:cNvGrpSpPr/>
          <p:nvPr/>
        </p:nvGrpSpPr>
        <p:grpSpPr>
          <a:xfrm>
            <a:off x="0" y="609600"/>
            <a:ext cx="9161969" cy="1677035"/>
            <a:chOff x="0" y="2895600"/>
            <a:chExt cx="9161969" cy="1677035"/>
          </a:xfrm>
        </p:grpSpPr>
        <p:pic>
          <p:nvPicPr>
            <p:cNvPr id="17" name="Picture 16"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8" name="Picture 17"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19" name="Rectangle 18"/>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8"/>
            <a:ext cx="6896534" cy="1080938"/>
          </a:xfrm>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95BD27C-66AD-4FB4-9077-BC5D387C25F5}" type="slidenum">
              <a:rPr lang="en-US" smtClean="0"/>
              <a:pPr>
                <a:defRPr/>
              </a:pPr>
              <a:t>‹#›</a:t>
            </a:fld>
            <a:endParaRPr lang="en-US"/>
          </a:p>
        </p:txBody>
      </p:sp>
    </p:spTree>
    <p:extLst>
      <p:ext uri="{BB962C8B-B14F-4D97-AF65-F5344CB8AC3E}">
        <p14:creationId xmlns:p14="http://schemas.microsoft.com/office/powerpoint/2010/main" val="36776038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14" name="Group 13"/>
          <p:cNvGrpSpPr/>
          <p:nvPr/>
        </p:nvGrpSpPr>
        <p:grpSpPr>
          <a:xfrm rot="5400000">
            <a:off x="4575305" y="2747178"/>
            <a:ext cx="6862555" cy="1368199"/>
            <a:chOff x="2281445" y="609600"/>
            <a:chExt cx="6862555" cy="1368199"/>
          </a:xfrm>
        </p:grpSpPr>
        <p:sp>
          <p:nvSpPr>
            <p:cNvPr id="12" name="Rectangle 11"/>
            <p:cNvSpPr/>
            <p:nvPr/>
          </p:nvSpPr>
          <p:spPr bwMode="ltGray">
            <a:xfrm>
              <a:off x="2281445" y="609601"/>
              <a:ext cx="5285695"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7710769" y="609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464798" y="609597"/>
            <a:ext cx="1069602" cy="446193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10241" y="609598"/>
            <a:ext cx="6576359"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029144" y="5936188"/>
            <a:ext cx="2057400" cy="365125"/>
          </a:xfrm>
        </p:spPr>
        <p:txBody>
          <a:bodyPr/>
          <a:lstStyle/>
          <a:p>
            <a:pPr>
              <a:defRPr/>
            </a:pPr>
            <a:endParaRPr lang="en-US"/>
          </a:p>
        </p:txBody>
      </p:sp>
      <p:sp>
        <p:nvSpPr>
          <p:cNvPr id="5" name="Footer Placeholder 4"/>
          <p:cNvSpPr>
            <a:spLocks noGrp="1"/>
          </p:cNvSpPr>
          <p:nvPr>
            <p:ph type="ftr" sz="quarter" idx="11"/>
          </p:nvPr>
        </p:nvSpPr>
        <p:spPr>
          <a:xfrm>
            <a:off x="510241" y="5936189"/>
            <a:ext cx="4518959" cy="365125"/>
          </a:xfrm>
        </p:spPr>
        <p:txBody>
          <a:bodyPr/>
          <a:lstStyle/>
          <a:p>
            <a:pPr>
              <a:defRPr/>
            </a:pPr>
            <a:endParaRPr lang="en-US"/>
          </a:p>
        </p:txBody>
      </p:sp>
      <p:sp>
        <p:nvSpPr>
          <p:cNvPr id="6" name="Slide Number Placeholder 5"/>
          <p:cNvSpPr>
            <a:spLocks noGrp="1"/>
          </p:cNvSpPr>
          <p:nvPr>
            <p:ph type="sldNum" sz="quarter" idx="12"/>
          </p:nvPr>
        </p:nvSpPr>
        <p:spPr>
          <a:xfrm>
            <a:off x="7431152" y="5432500"/>
            <a:ext cx="1149636" cy="1273100"/>
          </a:xfrm>
        </p:spPr>
        <p:txBody>
          <a:bodyPr anchor="t"/>
          <a:lstStyle>
            <a:lvl1pPr algn="ctr">
              <a:defRPr/>
            </a:lvl1pPr>
          </a:lstStyle>
          <a:p>
            <a:pPr>
              <a:defRPr/>
            </a:pPr>
            <a:fld id="{AF926A41-8B5A-4621-856C-30F1D7395F85}" type="slidenum">
              <a:rPr lang="en-US" smtClean="0"/>
              <a:pPr>
                <a:defRPr/>
              </a:pPr>
              <a:t>‹#›</a:t>
            </a:fld>
            <a:endParaRPr lang="en-US"/>
          </a:p>
        </p:txBody>
      </p:sp>
    </p:spTree>
    <p:extLst>
      <p:ext uri="{BB962C8B-B14F-4D97-AF65-F5344CB8AC3E}">
        <p14:creationId xmlns:p14="http://schemas.microsoft.com/office/powerpoint/2010/main" val="25485107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924800" cy="1143000"/>
          </a:xfrm>
        </p:spPr>
        <p:txBody>
          <a:bodyPr/>
          <a:lstStyle/>
          <a:p>
            <a:r>
              <a:rPr lang="en-US"/>
              <a:t>Click to edit Master title style</a:t>
            </a:r>
          </a:p>
        </p:txBody>
      </p:sp>
      <p:sp>
        <p:nvSpPr>
          <p:cNvPr id="3" name="Text Placeholder 2"/>
          <p:cNvSpPr>
            <a:spLocks noGrp="1"/>
          </p:cNvSpPr>
          <p:nvPr>
            <p:ph type="body" sz="half" idx="1"/>
          </p:nvPr>
        </p:nvSpPr>
        <p:spPr>
          <a:xfrm>
            <a:off x="838200" y="2362200"/>
            <a:ext cx="3770313" cy="3724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60913" y="2362200"/>
            <a:ext cx="3770312" cy="3724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2"/>
          <p:cNvSpPr>
            <a:spLocks noGrp="1"/>
          </p:cNvSpPr>
          <p:nvPr>
            <p:ph type="ftr" sz="quarter" idx="10"/>
          </p:nvPr>
        </p:nvSpPr>
        <p:spPr/>
        <p:txBody>
          <a:bodyPr/>
          <a:lstStyle>
            <a:lvl1pPr>
              <a:defRPr/>
            </a:lvl1pPr>
          </a:lstStyle>
          <a:p>
            <a:pPr>
              <a:defRPr/>
            </a:pPr>
            <a:endParaRPr lang="en-US"/>
          </a:p>
        </p:txBody>
      </p:sp>
      <p:sp>
        <p:nvSpPr>
          <p:cNvPr id="6" name="Date Placeholder 13"/>
          <p:cNvSpPr>
            <a:spLocks noGrp="1"/>
          </p:cNvSpPr>
          <p:nvPr>
            <p:ph type="dt" sz="half"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BE1959A3-7F3A-480D-A33B-8C0A13F53418}" type="slidenum">
              <a:rPr lang="en-US"/>
              <a:pPr>
                <a:defRPr/>
              </a:pPr>
              <a:t>‹#›</a:t>
            </a:fld>
            <a:endParaRPr lang="en-US"/>
          </a:p>
        </p:txBody>
      </p:sp>
    </p:spTree>
    <p:extLst>
      <p:ext uri="{BB962C8B-B14F-4D97-AF65-F5344CB8AC3E}">
        <p14:creationId xmlns:p14="http://schemas.microsoft.com/office/powerpoint/2010/main" val="95984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27" name="Group 26"/>
          <p:cNvGrpSpPr/>
          <p:nvPr/>
        </p:nvGrpSpPr>
        <p:grpSpPr>
          <a:xfrm>
            <a:off x="0" y="609600"/>
            <a:ext cx="9161969" cy="1677035"/>
            <a:chOff x="0" y="2895600"/>
            <a:chExt cx="9161969" cy="1677035"/>
          </a:xfrm>
        </p:grpSpPr>
        <p:pic>
          <p:nvPicPr>
            <p:cNvPr id="28" name="Picture 2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9" name="Picture 2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0" name="Rectangle 2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3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4A01B91-F5E4-41DB-892B-0C1880C1143F}" type="slidenum">
              <a:rPr lang="en-US" smtClean="0"/>
              <a:pPr>
                <a:defRPr/>
              </a:pPr>
              <a:t>‹#›</a:t>
            </a:fld>
            <a:endParaRPr lang="en-US"/>
          </a:p>
        </p:txBody>
      </p:sp>
    </p:spTree>
    <p:extLst>
      <p:ext uri="{BB962C8B-B14F-4D97-AF65-F5344CB8AC3E}">
        <p14:creationId xmlns:p14="http://schemas.microsoft.com/office/powerpoint/2010/main" val="33976854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18" name="Group 17"/>
          <p:cNvGrpSpPr/>
          <p:nvPr/>
        </p:nvGrpSpPr>
        <p:grpSpPr>
          <a:xfrm>
            <a:off x="0" y="2728432"/>
            <a:ext cx="9161969" cy="1677035"/>
            <a:chOff x="0" y="2895600"/>
            <a:chExt cx="9161969" cy="1677035"/>
          </a:xfrm>
        </p:grpSpPr>
        <p:pic>
          <p:nvPicPr>
            <p:cNvPr id="19" name="Picture 18"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0" name="Picture 19"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1" name="Rectangle 20"/>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2869895"/>
            <a:ext cx="688915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531639" y="4232172"/>
            <a:ext cx="688915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65810" y="5936188"/>
            <a:ext cx="2057400" cy="365125"/>
          </a:xfrm>
        </p:spPr>
        <p:txBody>
          <a:bodyPr/>
          <a:lstStyle/>
          <a:p>
            <a:pPr>
              <a:defRPr/>
            </a:pPr>
            <a:endParaRPr lang="en-US"/>
          </a:p>
        </p:txBody>
      </p:sp>
      <p:sp>
        <p:nvSpPr>
          <p:cNvPr id="5" name="Footer Placeholder 4"/>
          <p:cNvSpPr>
            <a:spLocks noGrp="1"/>
          </p:cNvSpPr>
          <p:nvPr>
            <p:ph type="ftr" sz="quarter" idx="11"/>
          </p:nvPr>
        </p:nvSpPr>
        <p:spPr>
          <a:xfrm>
            <a:off x="533400" y="5936189"/>
            <a:ext cx="4834673" cy="365125"/>
          </a:xfrm>
        </p:spPr>
        <p:txBody>
          <a:bodyPr/>
          <a:lstStyle/>
          <a:p>
            <a:pPr>
              <a:defRPr/>
            </a:pPr>
            <a:endParaRPr lang="en-US"/>
          </a:p>
        </p:txBody>
      </p:sp>
      <p:sp>
        <p:nvSpPr>
          <p:cNvPr id="6" name="Slide Number Placeholder 5"/>
          <p:cNvSpPr>
            <a:spLocks noGrp="1"/>
          </p:cNvSpPr>
          <p:nvPr>
            <p:ph type="sldNum" sz="quarter" idx="12"/>
          </p:nvPr>
        </p:nvSpPr>
        <p:spPr>
          <a:xfrm>
            <a:off x="7856438" y="2869896"/>
            <a:ext cx="1149836" cy="1090789"/>
          </a:xfrm>
        </p:spPr>
        <p:txBody>
          <a:bodyPr/>
          <a:lstStyle/>
          <a:p>
            <a:pPr>
              <a:defRPr/>
            </a:pPr>
            <a:fld id="{702AE753-BDEF-4B40-989A-545A35CF8C1A}" type="slidenum">
              <a:rPr lang="en-US" smtClean="0"/>
              <a:pPr>
                <a:defRPr/>
              </a:pPr>
              <a:t>‹#›</a:t>
            </a:fld>
            <a:endParaRPr lang="en-US"/>
          </a:p>
        </p:txBody>
      </p:sp>
    </p:spTree>
    <p:extLst>
      <p:ext uri="{BB962C8B-B14F-4D97-AF65-F5344CB8AC3E}">
        <p14:creationId xmlns:p14="http://schemas.microsoft.com/office/powerpoint/2010/main" val="4257614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3400" y="753228"/>
            <a:ext cx="6887390" cy="1080938"/>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33400" y="2336873"/>
            <a:ext cx="3357899"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061128" y="2336873"/>
            <a:ext cx="3359661"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3548F8A1-D1BA-4C28-B400-1AA27B260AE8}" type="slidenum">
              <a:rPr lang="en-US" smtClean="0"/>
              <a:pPr>
                <a:defRPr/>
              </a:pPr>
              <a:t>‹#›</a:t>
            </a:fld>
            <a:endParaRPr lang="en-US"/>
          </a:p>
        </p:txBody>
      </p:sp>
    </p:spTree>
    <p:extLst>
      <p:ext uri="{BB962C8B-B14F-4D97-AF65-F5344CB8AC3E}">
        <p14:creationId xmlns:p14="http://schemas.microsoft.com/office/powerpoint/2010/main" val="2620524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8" name="Group 27"/>
          <p:cNvGrpSpPr/>
          <p:nvPr/>
        </p:nvGrpSpPr>
        <p:grpSpPr>
          <a:xfrm>
            <a:off x="0" y="609600"/>
            <a:ext cx="9161969" cy="1677035"/>
            <a:chOff x="0" y="2895600"/>
            <a:chExt cx="9161969" cy="1677035"/>
          </a:xfrm>
        </p:grpSpPr>
        <p:pic>
          <p:nvPicPr>
            <p:cNvPr id="29" name="Picture 28"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0" name="Picture 29"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1" name="Rectangle 30"/>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Rectangle 31"/>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30"/>
            <a:ext cx="6896534"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0988" y="2336874"/>
            <a:ext cx="3145080"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31638" y="3030009"/>
            <a:ext cx="336704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82646" y="2336873"/>
            <a:ext cx="3145527"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061129" y="3030009"/>
            <a:ext cx="3367044"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3B386027-3AFE-4C17-A3A4-591E40083C6B}" type="slidenum">
              <a:rPr lang="en-US" smtClean="0"/>
              <a:pPr>
                <a:defRPr/>
              </a:pPr>
              <a:t>‹#›</a:t>
            </a:fld>
            <a:endParaRPr lang="en-US"/>
          </a:p>
        </p:txBody>
      </p:sp>
    </p:spTree>
    <p:extLst>
      <p:ext uri="{BB962C8B-B14F-4D97-AF65-F5344CB8AC3E}">
        <p14:creationId xmlns:p14="http://schemas.microsoft.com/office/powerpoint/2010/main" val="3038980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 name="Group 14"/>
          <p:cNvGrpSpPr/>
          <p:nvPr/>
        </p:nvGrpSpPr>
        <p:grpSpPr>
          <a:xfrm>
            <a:off x="0" y="609600"/>
            <a:ext cx="9161969" cy="1677035"/>
            <a:chOff x="0" y="2895600"/>
            <a:chExt cx="9161969" cy="1677035"/>
          </a:xfrm>
        </p:grpSpPr>
        <p:pic>
          <p:nvPicPr>
            <p:cNvPr id="16" name="Picture 15"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7" name="Picture 16"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18" name="Rectangle 17"/>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7F4CA6C7-5602-459E-89ED-CC20BC6944B0}" type="slidenum">
              <a:rPr lang="en-US" smtClean="0"/>
              <a:pPr>
                <a:defRPr/>
              </a:pPr>
              <a:t>‹#›</a:t>
            </a:fld>
            <a:endParaRPr lang="en-US"/>
          </a:p>
        </p:txBody>
      </p:sp>
    </p:spTree>
    <p:extLst>
      <p:ext uri="{BB962C8B-B14F-4D97-AF65-F5344CB8AC3E}">
        <p14:creationId xmlns:p14="http://schemas.microsoft.com/office/powerpoint/2010/main" val="979477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12" name="Picture 11" descr="HD-ShadowShort.png"/>
          <p:cNvPicPr>
            <a:picLocks noChangeAspect="1"/>
          </p:cNvPicPr>
          <p:nvPr/>
        </p:nvPicPr>
        <p:blipFill rotWithShape="1">
          <a:blip r:embed="rId2" cstate="print">
            <a:extLst>
              <a:ext uri="{28A0092B-C50C-407E-A947-70E740481C1C}">
                <a14:useLocalDpi xmlns:a14="http://schemas.microsoft.com/office/drawing/2010/main" val="0"/>
              </a:ext>
            </a:extLst>
          </a:blip>
          <a:srcRect r="9871"/>
          <a:stretch/>
        </p:blipFill>
        <p:spPr>
          <a:xfrm>
            <a:off x="7717217" y="1973262"/>
            <a:ext cx="1444752" cy="144270"/>
          </a:xfrm>
          <a:prstGeom prst="rect">
            <a:avLst/>
          </a:prstGeom>
        </p:spPr>
      </p:pic>
      <p:sp>
        <p:nvSpPr>
          <p:cNvPr id="14" name="Rectangle 13"/>
          <p:cNvSpPr/>
          <p:nvPr/>
        </p:nvSpPr>
        <p:spPr>
          <a:xfrm>
            <a:off x="7710769" y="609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FD0DBC61-348B-41C0-B777-395883F5C24A}" type="slidenum">
              <a:rPr lang="en-US" smtClean="0"/>
              <a:pPr>
                <a:defRPr/>
              </a:pPr>
              <a:t>‹#›</a:t>
            </a:fld>
            <a:endParaRPr lang="en-US"/>
          </a:p>
        </p:txBody>
      </p:sp>
    </p:spTree>
    <p:extLst>
      <p:ext uri="{BB962C8B-B14F-4D97-AF65-F5344CB8AC3E}">
        <p14:creationId xmlns:p14="http://schemas.microsoft.com/office/powerpoint/2010/main" val="32318695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7"/>
            <a:ext cx="6896534"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3514385" y="2336874"/>
            <a:ext cx="3913788"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3401" y="2336873"/>
            <a:ext cx="2796240"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F43398F-1CBD-43CC-AAEA-DB5E20B4307D}" type="slidenum">
              <a:rPr lang="en-US" smtClean="0"/>
              <a:pPr>
                <a:defRPr/>
              </a:pPr>
              <a:t>‹#›</a:t>
            </a:fld>
            <a:endParaRPr lang="en-US"/>
          </a:p>
        </p:txBody>
      </p:sp>
    </p:spTree>
    <p:extLst>
      <p:ext uri="{BB962C8B-B14F-4D97-AF65-F5344CB8AC3E}">
        <p14:creationId xmlns:p14="http://schemas.microsoft.com/office/powerpoint/2010/main" val="37415631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8"/>
            <a:ext cx="6896534"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10956" y="2336874"/>
            <a:ext cx="3917217"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31638" y="2336874"/>
            <a:ext cx="2798487"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DEF743A7-E57E-48A6-8A68-8A9E452AEA5C}" type="slidenum">
              <a:rPr lang="en-US" smtClean="0"/>
              <a:pPr>
                <a:defRPr/>
              </a:pPr>
              <a:t>‹#›</a:t>
            </a:fld>
            <a:endParaRPr lang="en-US"/>
          </a:p>
        </p:txBody>
      </p:sp>
    </p:spTree>
    <p:extLst>
      <p:ext uri="{BB962C8B-B14F-4D97-AF65-F5344CB8AC3E}">
        <p14:creationId xmlns:p14="http://schemas.microsoft.com/office/powerpoint/2010/main" val="2485818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7" name="Picture 3" descr="C:\Users\James\Desktop\msft\Berlin\build Assets\hashOverlaySD-FullResolve.png"/>
          <p:cNvPicPr>
            <a:picLocks noChangeAspect="1" noChangeArrowheads="1"/>
          </p:cNvPicPr>
          <p:nvPr/>
        </p:nvPicPr>
        <p:blipFill>
          <a:blip r:embed="rId20">
            <a:alphaModFix amt="10000"/>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extLst>
            <a:ext uri="{909E8E84-426E-40dd-AFC4-6F175D3DCCD1}">
              <a14:hiddenFill xmlns="" xmlns:a14="http://schemas.microsoft.com/office/drawing/2010/main">
                <a:solidFill>
                  <a:srgbClr val="FFFFFF"/>
                </a:solidFill>
              </a14:hiddenFill>
            </a:ext>
          </a:extLst>
        </p:spPr>
      </p:pic>
      <p:sp>
        <p:nvSpPr>
          <p:cNvPr id="2" name="Title Placeholder 1"/>
          <p:cNvSpPr>
            <a:spLocks noGrp="1"/>
          </p:cNvSpPr>
          <p:nvPr>
            <p:ph type="title"/>
          </p:nvPr>
        </p:nvSpPr>
        <p:spPr>
          <a:xfrm>
            <a:off x="531639" y="753228"/>
            <a:ext cx="6896534"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3400" y="2336873"/>
            <a:ext cx="6887389"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67881" y="5936188"/>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533400" y="5936189"/>
            <a:ext cx="4834673" cy="365125"/>
          </a:xfrm>
          <a:prstGeom prst="rect">
            <a:avLst/>
          </a:prstGeom>
        </p:spPr>
        <p:txBody>
          <a:bodyPr vert="horz" lIns="91440" tIns="45720" rIns="91440" bIns="45720" rtlCol="0" anchor="ctr"/>
          <a:lstStyle>
            <a:lvl1pPr algn="l">
              <a:defRPr sz="105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7848600" y="753228"/>
            <a:ext cx="1157674" cy="1090789"/>
          </a:xfrm>
          <a:prstGeom prst="rect">
            <a:avLst/>
          </a:prstGeom>
        </p:spPr>
        <p:txBody>
          <a:bodyPr vert="horz" lIns="91440" tIns="45720" rIns="91440" bIns="45720" rtlCol="0" anchor="ctr"/>
          <a:lstStyle>
            <a:lvl1pPr algn="l">
              <a:defRPr sz="3600">
                <a:solidFill>
                  <a:schemeClr val="tx1">
                    <a:tint val="75000"/>
                  </a:schemeClr>
                </a:solidFill>
              </a:defRPr>
            </a:lvl1pPr>
          </a:lstStyle>
          <a:p>
            <a:pPr>
              <a:defRPr/>
            </a:pPr>
            <a:fld id="{FEBEF88B-82AB-4658-BF1E-81EC0E76EDDA}" type="slidenum">
              <a:rPr lang="en-US" smtClean="0"/>
              <a:pPr>
                <a:defRPr/>
              </a:pPr>
              <a:t>‹#›</a:t>
            </a:fld>
            <a:endParaRPr lang="en-US"/>
          </a:p>
        </p:txBody>
      </p:sp>
    </p:spTree>
    <p:extLst>
      <p:ext uri="{BB962C8B-B14F-4D97-AF65-F5344CB8AC3E}">
        <p14:creationId xmlns:p14="http://schemas.microsoft.com/office/powerpoint/2010/main" val="1701316109"/>
      </p:ext>
    </p:extLst>
  </p:cSld>
  <p:clrMap bg1="dk1" tx1="lt1" bg2="dk2" tx2="lt2" accent1="accent1" accent2="accent2" accent3="accent3" accent4="accent4" accent5="accent5" accent6="accent6" hlink="hlink" folHlink="folHlink"/>
  <p:sldLayoutIdLst>
    <p:sldLayoutId id="2147484199" r:id="rId1"/>
    <p:sldLayoutId id="2147484200" r:id="rId2"/>
    <p:sldLayoutId id="2147484201" r:id="rId3"/>
    <p:sldLayoutId id="2147484202" r:id="rId4"/>
    <p:sldLayoutId id="2147484203" r:id="rId5"/>
    <p:sldLayoutId id="2147484204" r:id="rId6"/>
    <p:sldLayoutId id="2147484205" r:id="rId7"/>
    <p:sldLayoutId id="2147484206" r:id="rId8"/>
    <p:sldLayoutId id="2147484207" r:id="rId9"/>
    <p:sldLayoutId id="2147484208" r:id="rId10"/>
    <p:sldLayoutId id="2147484209" r:id="rId11"/>
    <p:sldLayoutId id="2147484210" r:id="rId12"/>
    <p:sldLayoutId id="2147484211" r:id="rId13"/>
    <p:sldLayoutId id="2147484212" r:id="rId14"/>
    <p:sldLayoutId id="2147484213" r:id="rId15"/>
    <p:sldLayoutId id="2147484214" r:id="rId16"/>
    <p:sldLayoutId id="2147484215" r:id="rId17"/>
    <p:sldLayoutId id="2147484216" r:id="rId18"/>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mailto:carina_forsythe@cacp.uscourts.gov"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10245" name="Rectangle 199">
            <a:extLst>
              <a:ext uri="{FF2B5EF4-FFF2-40B4-BE49-F238E27FC236}">
                <a16:creationId xmlns:a16="http://schemas.microsoft.com/office/drawing/2014/main" id="{B2E911EF-80F5-4781-A4DF-44EFAF242F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46" name="Picture 201">
            <a:extLst>
              <a:ext uri="{FF2B5EF4-FFF2-40B4-BE49-F238E27FC236}">
                <a16:creationId xmlns:a16="http://schemas.microsoft.com/office/drawing/2014/main" id="{B0A2A734-17E4-44D5-9630-D54D6AF746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247" name="Rectangle 203">
            <a:extLst>
              <a:ext uri="{FF2B5EF4-FFF2-40B4-BE49-F238E27FC236}">
                <a16:creationId xmlns:a16="http://schemas.microsoft.com/office/drawing/2014/main" id="{EFFB5C33-24B2-4764-BDBD-4C10A21DB1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91606" y="0"/>
            <a:ext cx="255239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248" name="Picture 205">
            <a:extLst>
              <a:ext uri="{FF2B5EF4-FFF2-40B4-BE49-F238E27FC236}">
                <a16:creationId xmlns:a16="http://schemas.microsoft.com/office/drawing/2014/main" id="{FEB601E2-EFED-4313-BEE4-9E27B94FC67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4242852"/>
            <a:ext cx="6832905" cy="246557"/>
          </a:xfrm>
          <a:prstGeom prst="rect">
            <a:avLst/>
          </a:prstGeom>
        </p:spPr>
      </p:pic>
      <p:sp>
        <p:nvSpPr>
          <p:cNvPr id="208" name="Rectangle 207">
            <a:extLst>
              <a:ext uri="{FF2B5EF4-FFF2-40B4-BE49-F238E27FC236}">
                <a16:creationId xmlns:a16="http://schemas.microsoft.com/office/drawing/2014/main" id="{1425DB5A-CEE1-4EE1-8C4A-689E49D354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90078"/>
            <a:ext cx="6832905" cy="1660332"/>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74" name="AutoShape 4"/>
          <p:cNvSpPr>
            <a:spLocks noGrp="1" noChangeArrowheads="1"/>
          </p:cNvSpPr>
          <p:nvPr>
            <p:ph type="ctrTitle"/>
          </p:nvPr>
        </p:nvSpPr>
        <p:spPr>
          <a:xfrm>
            <a:off x="630382" y="2733709"/>
            <a:ext cx="5743344" cy="1373070"/>
          </a:xfrm>
        </p:spPr>
        <p:txBody>
          <a:bodyPr>
            <a:normAutofit/>
          </a:bodyPr>
          <a:lstStyle/>
          <a:p>
            <a:pPr indent="0" eaLnBrk="1" fontAlgn="auto" hangingPunct="1">
              <a:spcAft>
                <a:spcPts val="0"/>
              </a:spcAft>
              <a:defRPr/>
            </a:pPr>
            <a:r>
              <a:rPr lang="en-US" sz="2600" dirty="0">
                <a:solidFill>
                  <a:srgbClr val="FFFFFF"/>
                </a:solidFill>
              </a:rPr>
              <a:t>U.S. Probation &amp; Pretrial Services </a:t>
            </a:r>
            <a:br>
              <a:rPr lang="en-US" sz="2600" dirty="0">
                <a:solidFill>
                  <a:srgbClr val="FFFFFF"/>
                </a:solidFill>
              </a:rPr>
            </a:br>
            <a:r>
              <a:rPr lang="en-US" sz="2600" dirty="0">
                <a:solidFill>
                  <a:srgbClr val="FFFFFF"/>
                </a:solidFill>
              </a:rPr>
              <a:t>Treatment Services Providers Training</a:t>
            </a:r>
          </a:p>
        </p:txBody>
      </p:sp>
      <p:sp>
        <p:nvSpPr>
          <p:cNvPr id="10243" name="Rectangle 5"/>
          <p:cNvSpPr>
            <a:spLocks noGrp="1" noChangeArrowheads="1"/>
          </p:cNvSpPr>
          <p:nvPr>
            <p:ph type="subTitle" idx="1"/>
          </p:nvPr>
        </p:nvSpPr>
        <p:spPr>
          <a:xfrm>
            <a:off x="895611" y="4394039"/>
            <a:ext cx="5478114" cy="1117687"/>
          </a:xfrm>
        </p:spPr>
        <p:txBody>
          <a:bodyPr>
            <a:normAutofit/>
          </a:bodyPr>
          <a:lstStyle/>
          <a:p>
            <a:pPr eaLnBrk="1" hangingPunct="1">
              <a:spcBef>
                <a:spcPct val="0"/>
              </a:spcBef>
              <a:spcAft>
                <a:spcPts val="600"/>
              </a:spcAft>
            </a:pPr>
            <a:r>
              <a:rPr lang="en-US" altLang="en-US" dirty="0"/>
              <a:t>10.26.2021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AO Review Findings</a:t>
            </a:r>
          </a:p>
        </p:txBody>
      </p:sp>
      <p:sp>
        <p:nvSpPr>
          <p:cNvPr id="3" name="Content Placeholder 2"/>
          <p:cNvSpPr>
            <a:spLocks noGrp="1"/>
          </p:cNvSpPr>
          <p:nvPr>
            <p:ph idx="1"/>
          </p:nvPr>
        </p:nvSpPr>
        <p:spPr>
          <a:xfrm>
            <a:off x="533400" y="2336872"/>
            <a:ext cx="6887389" cy="4140127"/>
          </a:xfrm>
        </p:spPr>
        <p:txBody>
          <a:bodyPr>
            <a:normAutofit fontScale="92500" lnSpcReduction="10000"/>
          </a:bodyPr>
          <a:lstStyle/>
          <a:p>
            <a:r>
              <a:rPr lang="en-US" sz="2400" b="1" dirty="0"/>
              <a:t>Discharge Summary- Residential</a:t>
            </a:r>
          </a:p>
          <a:p>
            <a:pPr lvl="1"/>
            <a:r>
              <a:rPr lang="en-US" sz="1800" b="1" dirty="0">
                <a:solidFill>
                  <a:srgbClr val="FFC000"/>
                </a:solidFill>
              </a:rPr>
              <a:t>Successful Discharges</a:t>
            </a:r>
            <a:endParaRPr lang="en-US" sz="1800" dirty="0">
              <a:solidFill>
                <a:srgbClr val="FFC000"/>
              </a:solidFill>
            </a:endParaRPr>
          </a:p>
          <a:p>
            <a:pPr lvl="1"/>
            <a:r>
              <a:rPr lang="en-US" sz="1800" dirty="0"/>
              <a:t>Summary should describe the D/O’s adjustment and  performance while in treatment and the circumstances surrounding D/O’s termination. A typed summary to the USPO/USPSO within </a:t>
            </a:r>
            <a:r>
              <a:rPr lang="en-US" sz="1800" dirty="0">
                <a:solidFill>
                  <a:srgbClr val="FFFF00"/>
                </a:solidFill>
              </a:rPr>
              <a:t>10 calendar days </a:t>
            </a:r>
            <a:r>
              <a:rPr lang="en-US" sz="1800" dirty="0"/>
              <a:t>of the D/O’s discharge that includes recommendations for aftercare treatment</a:t>
            </a:r>
          </a:p>
          <a:p>
            <a:endParaRPr lang="en-US" sz="1800" b="1" dirty="0">
              <a:solidFill>
                <a:srgbClr val="FFC000"/>
              </a:solidFill>
            </a:endParaRPr>
          </a:p>
          <a:p>
            <a:pPr lvl="1"/>
            <a:r>
              <a:rPr lang="en-US" sz="1800" b="1" dirty="0">
                <a:solidFill>
                  <a:srgbClr val="FFC000"/>
                </a:solidFill>
              </a:rPr>
              <a:t>Unsuccessful Discharges</a:t>
            </a:r>
          </a:p>
          <a:p>
            <a:pPr lvl="1"/>
            <a:r>
              <a:rPr lang="en-US" sz="1800" dirty="0"/>
              <a:t>Discharges due to D/O’s misbehavior are to be approved by the officer, unless there is a positive lab drug test or an immediate discharge is necessary due to safety issues of other residents. In emergency cases, where pre-approval is not possible, the officer is to be notified within 12 hours of the discharge.  A discharge summary must be submitted to the USPO/USPSO within </a:t>
            </a:r>
            <a:r>
              <a:rPr lang="en-US" sz="1800" b="1" dirty="0">
                <a:solidFill>
                  <a:srgbClr val="FFFF00"/>
                </a:solidFill>
              </a:rPr>
              <a:t>5 days.</a:t>
            </a:r>
          </a:p>
        </p:txBody>
      </p:sp>
    </p:spTree>
    <p:extLst>
      <p:ext uri="{BB962C8B-B14F-4D97-AF65-F5344CB8AC3E}">
        <p14:creationId xmlns:p14="http://schemas.microsoft.com/office/powerpoint/2010/main" val="20377844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AutoShape 2"/>
          <p:cNvSpPr>
            <a:spLocks noGrp="1" noChangeArrowheads="1"/>
          </p:cNvSpPr>
          <p:nvPr>
            <p:ph type="title"/>
          </p:nvPr>
        </p:nvSpPr>
        <p:spPr/>
        <p:txBody>
          <a:bodyPr/>
          <a:lstStyle/>
          <a:p>
            <a:pPr marL="54864" indent="0" algn="ctr" eaLnBrk="1" fontAlgn="auto" hangingPunct="1">
              <a:spcAft>
                <a:spcPts val="0"/>
              </a:spcAft>
              <a:defRPr/>
            </a:pPr>
            <a:r>
              <a:rPr lang="en-US" dirty="0">
                <a:solidFill>
                  <a:schemeClr val="tx2">
                    <a:tint val="100000"/>
                    <a:shade val="90000"/>
                    <a:satMod val="250000"/>
                    <a:alpha val="100000"/>
                  </a:schemeClr>
                </a:solidFill>
              </a:rPr>
              <a:t>Monitoring</a:t>
            </a:r>
          </a:p>
        </p:txBody>
      </p:sp>
      <p:sp>
        <p:nvSpPr>
          <p:cNvPr id="39939" name="Rectangle 3"/>
          <p:cNvSpPr>
            <a:spLocks noGrp="1" noChangeArrowheads="1"/>
          </p:cNvSpPr>
          <p:nvPr>
            <p:ph idx="1"/>
          </p:nvPr>
        </p:nvSpPr>
        <p:spPr/>
        <p:txBody>
          <a:bodyPr>
            <a:normAutofit lnSpcReduction="10000"/>
          </a:bodyPr>
          <a:lstStyle/>
          <a:p>
            <a:pPr eaLnBrk="1" hangingPunct="1"/>
            <a:r>
              <a:rPr lang="en-US" altLang="en-US" dirty="0"/>
              <a:t>Programs will be reviewed at least two times the first and second years of the BPA</a:t>
            </a:r>
          </a:p>
          <a:p>
            <a:pPr eaLnBrk="1" hangingPunct="1"/>
            <a:r>
              <a:rPr lang="en-US" altLang="en-US" dirty="0"/>
              <a:t>If unsatisfactory rating, vendor will have a follow- up review </a:t>
            </a:r>
          </a:p>
          <a:p>
            <a:pPr eaLnBrk="1" hangingPunct="1"/>
            <a:r>
              <a:rPr lang="en-US" altLang="en-US" dirty="0"/>
              <a:t>Deficiencies can result in a Cure Notice that requires a formal response</a:t>
            </a:r>
          </a:p>
          <a:p>
            <a:pPr eaLnBrk="1" hangingPunct="1"/>
            <a:r>
              <a:rPr lang="en-US" altLang="en-US" dirty="0"/>
              <a:t>Vendor will be held to the standards in the proposals submitted </a:t>
            </a:r>
          </a:p>
          <a:p>
            <a:pPr eaLnBrk="1" hangingPunct="1"/>
            <a:r>
              <a:rPr lang="en-US" altLang="en-US" dirty="0"/>
              <a:t>Review SOW’s, including Local Needs with all staff (found in Section C of the RFP)</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54864" indent="0" algn="ctr" eaLnBrk="1" fontAlgn="auto" hangingPunct="1">
              <a:spcAft>
                <a:spcPts val="0"/>
              </a:spcAft>
              <a:defRPr/>
            </a:pPr>
            <a:r>
              <a:rPr lang="en-US" dirty="0">
                <a:solidFill>
                  <a:schemeClr val="tx2">
                    <a:tint val="100000"/>
                    <a:shade val="90000"/>
                    <a:satMod val="250000"/>
                    <a:alpha val="100000"/>
                  </a:schemeClr>
                </a:solidFill>
              </a:rPr>
              <a:t>Required File Documents</a:t>
            </a:r>
          </a:p>
        </p:txBody>
      </p:sp>
      <p:sp>
        <p:nvSpPr>
          <p:cNvPr id="3" name="Content Placeholder 2"/>
          <p:cNvSpPr>
            <a:spLocks noGrp="1"/>
          </p:cNvSpPr>
          <p:nvPr>
            <p:ph idx="1"/>
          </p:nvPr>
        </p:nvSpPr>
        <p:spPr/>
        <p:txBody>
          <a:bodyPr>
            <a:normAutofit/>
          </a:bodyPr>
          <a:lstStyle/>
          <a:p>
            <a:pPr eaLnBrk="1" fontAlgn="auto" hangingPunct="1">
              <a:spcBef>
                <a:spcPts val="0"/>
              </a:spcBef>
              <a:spcAft>
                <a:spcPts val="0"/>
              </a:spcAft>
              <a:buFont typeface="Wingdings 2"/>
              <a:buChar char=""/>
              <a:defRPr/>
            </a:pPr>
            <a:r>
              <a:rPr lang="en-US" dirty="0"/>
              <a:t>Program Plan (initial, amended, terminations)</a:t>
            </a:r>
          </a:p>
          <a:p>
            <a:pPr eaLnBrk="1" fontAlgn="auto" hangingPunct="1">
              <a:spcBef>
                <a:spcPts val="0"/>
              </a:spcBef>
              <a:spcAft>
                <a:spcPts val="0"/>
              </a:spcAft>
              <a:buFont typeface="Wingdings 2"/>
              <a:buChar char=""/>
              <a:defRPr/>
            </a:pPr>
            <a:r>
              <a:rPr lang="en-US" dirty="0"/>
              <a:t>Authorization to Rel. Confidential Information </a:t>
            </a:r>
          </a:p>
          <a:p>
            <a:pPr eaLnBrk="1" fontAlgn="auto" hangingPunct="1">
              <a:spcBef>
                <a:spcPts val="0"/>
              </a:spcBef>
              <a:spcAft>
                <a:spcPts val="0"/>
              </a:spcAft>
              <a:buFont typeface="Wingdings 2"/>
              <a:buChar char=""/>
              <a:defRPr/>
            </a:pPr>
            <a:r>
              <a:rPr lang="en-US" dirty="0"/>
              <a:t>Monthly Treatment Reports</a:t>
            </a:r>
          </a:p>
          <a:p>
            <a:pPr eaLnBrk="1" fontAlgn="auto" hangingPunct="1">
              <a:spcBef>
                <a:spcPts val="0"/>
              </a:spcBef>
              <a:spcAft>
                <a:spcPts val="0"/>
              </a:spcAft>
              <a:buFont typeface="Wingdings 2"/>
              <a:buChar char=""/>
              <a:defRPr/>
            </a:pPr>
            <a:r>
              <a:rPr lang="en-US" dirty="0"/>
              <a:t>Treatment Plans-initial and quarterly updates</a:t>
            </a:r>
          </a:p>
          <a:p>
            <a:pPr eaLnBrk="1" fontAlgn="auto" hangingPunct="1">
              <a:spcBef>
                <a:spcPts val="0"/>
              </a:spcBef>
              <a:spcAft>
                <a:spcPts val="0"/>
              </a:spcAft>
              <a:buFont typeface="Wingdings 2"/>
              <a:buChar char=""/>
              <a:defRPr/>
            </a:pPr>
            <a:r>
              <a:rPr lang="en-US" dirty="0"/>
              <a:t>Chain of Custody forms </a:t>
            </a:r>
          </a:p>
          <a:p>
            <a:pPr eaLnBrk="1" fontAlgn="auto" hangingPunct="1">
              <a:spcBef>
                <a:spcPts val="0"/>
              </a:spcBef>
              <a:spcAft>
                <a:spcPts val="0"/>
              </a:spcAft>
              <a:buFont typeface="Wingdings 2"/>
              <a:buChar char=""/>
              <a:defRPr/>
            </a:pPr>
            <a:r>
              <a:rPr lang="en-US" dirty="0"/>
              <a:t>Daily Treatment Log (outpatient)</a:t>
            </a:r>
          </a:p>
          <a:p>
            <a:pPr eaLnBrk="1" fontAlgn="auto" hangingPunct="1">
              <a:spcBef>
                <a:spcPts val="0"/>
              </a:spcBef>
              <a:spcAft>
                <a:spcPts val="0"/>
              </a:spcAft>
              <a:buFont typeface="Wingdings 2"/>
              <a:buChar char=""/>
              <a:defRPr/>
            </a:pPr>
            <a:r>
              <a:rPr lang="en-US" dirty="0"/>
              <a:t>Chronological notes that include monthly      Officer contact and counseling notes</a:t>
            </a:r>
          </a:p>
          <a:p>
            <a:pPr eaLnBrk="1" fontAlgn="auto" hangingPunct="1">
              <a:spcBef>
                <a:spcPts val="0"/>
              </a:spcBef>
              <a:spcAft>
                <a:spcPts val="0"/>
              </a:spcAft>
              <a:buFont typeface="Wingdings 2"/>
              <a:buChar char=""/>
              <a:defRPr/>
            </a:pPr>
            <a:r>
              <a:rPr lang="en-US" dirty="0"/>
              <a:t>Reports and Evaluations (if applicable)</a:t>
            </a:r>
          </a:p>
          <a:p>
            <a:pPr eaLnBrk="1" fontAlgn="auto" hangingPunct="1">
              <a:spcBef>
                <a:spcPts val="0"/>
              </a:spcBef>
              <a:spcAft>
                <a:spcPts val="0"/>
              </a:spcAft>
              <a:buFont typeface="Wingdings 2"/>
              <a:buChar char=""/>
              <a:defRPr/>
            </a:pPr>
            <a:r>
              <a:rPr lang="en-US" dirty="0"/>
              <a:t>Discharge Summaries  (if applicable)</a:t>
            </a:r>
          </a:p>
          <a:p>
            <a:pPr eaLnBrk="1" fontAlgn="auto" hangingPunct="1">
              <a:spcBef>
                <a:spcPts val="0"/>
              </a:spcBef>
              <a:spcAft>
                <a:spcPts val="0"/>
              </a:spcAft>
              <a:buFont typeface="Wingdings 2"/>
              <a:buChar char=""/>
              <a:defRPr/>
            </a:pP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2"/>
          <p:cNvSpPr>
            <a:spLocks noGrp="1" noChangeArrowheads="1"/>
          </p:cNvSpPr>
          <p:nvPr>
            <p:ph type="title"/>
          </p:nvPr>
        </p:nvSpPr>
        <p:spPr/>
        <p:txBody>
          <a:bodyPr/>
          <a:lstStyle/>
          <a:p>
            <a:pPr marL="54864" indent="0" algn="ctr" eaLnBrk="1" fontAlgn="auto" hangingPunct="1">
              <a:spcAft>
                <a:spcPts val="0"/>
              </a:spcAft>
              <a:defRPr/>
            </a:pPr>
            <a:r>
              <a:rPr lang="en-US" dirty="0">
                <a:solidFill>
                  <a:schemeClr val="tx2">
                    <a:tint val="100000"/>
                    <a:shade val="90000"/>
                    <a:satMod val="250000"/>
                    <a:alpha val="100000"/>
                  </a:schemeClr>
                </a:solidFill>
              </a:rPr>
              <a:t>Referral Process</a:t>
            </a:r>
          </a:p>
        </p:txBody>
      </p:sp>
      <p:sp>
        <p:nvSpPr>
          <p:cNvPr id="11267" name="Rectangle 3"/>
          <p:cNvSpPr>
            <a:spLocks noGrp="1" noChangeArrowheads="1"/>
          </p:cNvSpPr>
          <p:nvPr>
            <p:ph idx="1"/>
          </p:nvPr>
        </p:nvSpPr>
        <p:spPr>
          <a:xfrm>
            <a:off x="382761" y="2209800"/>
            <a:ext cx="8229600" cy="4267200"/>
          </a:xfrm>
        </p:spPr>
        <p:txBody>
          <a:bodyPr>
            <a:normAutofit lnSpcReduction="10000"/>
          </a:bodyPr>
          <a:lstStyle/>
          <a:p>
            <a:pPr eaLnBrk="1" hangingPunct="1"/>
            <a:r>
              <a:rPr lang="en-US" altLang="en-US" sz="2000" dirty="0"/>
              <a:t>USPO/USPSO calls or emails to schedule initial intake appointment for D/O</a:t>
            </a:r>
          </a:p>
          <a:p>
            <a:pPr eaLnBrk="1" hangingPunct="1"/>
            <a:r>
              <a:rPr lang="en-US" altLang="en-US" sz="2000" dirty="0"/>
              <a:t>USPO/USPSO forwards:</a:t>
            </a:r>
          </a:p>
          <a:p>
            <a:pPr lvl="1" eaLnBrk="1" hangingPunct="1"/>
            <a:r>
              <a:rPr lang="en-US" altLang="en-US" sz="2000" dirty="0"/>
              <a:t>Program Plan</a:t>
            </a:r>
          </a:p>
          <a:p>
            <a:pPr lvl="1" eaLnBrk="1" hangingPunct="1"/>
            <a:r>
              <a:rPr lang="en-US" altLang="en-US" sz="2000" dirty="0"/>
              <a:t>Aftercare Case Summary/Bail Report</a:t>
            </a:r>
          </a:p>
          <a:p>
            <a:pPr marL="520700" indent="-457200" eaLnBrk="1" hangingPunct="1"/>
            <a:r>
              <a:rPr lang="en-US" altLang="en-US" sz="2000" b="1" dirty="0">
                <a:solidFill>
                  <a:srgbClr val="FFFF00"/>
                </a:solidFill>
              </a:rPr>
              <a:t>Vendor shall:</a:t>
            </a:r>
          </a:p>
          <a:p>
            <a:pPr lvl="1" eaLnBrk="1" hangingPunct="1"/>
            <a:r>
              <a:rPr lang="en-US" altLang="en-US" sz="2000" b="1" dirty="0">
                <a:solidFill>
                  <a:srgbClr val="FFFF00"/>
                </a:solidFill>
              </a:rPr>
              <a:t>Execute Release of Information form if Officer is unable</a:t>
            </a:r>
          </a:p>
          <a:p>
            <a:pPr marL="411163" lvl="1" indent="0" eaLnBrk="1" hangingPunct="1">
              <a:buNone/>
            </a:pPr>
            <a:r>
              <a:rPr lang="en-US" sz="2000" b="1" dirty="0">
                <a:solidFill>
                  <a:srgbClr val="FFFF00"/>
                </a:solidFill>
              </a:rPr>
              <a:t>	The vendor shall obtain the </a:t>
            </a:r>
            <a:r>
              <a:rPr lang="en-US" b="1" dirty="0">
                <a:solidFill>
                  <a:srgbClr val="FFFF00"/>
                </a:solidFill>
              </a:rPr>
              <a:t>D/O</a:t>
            </a:r>
            <a:r>
              <a:rPr lang="en-US" sz="2000" b="1" dirty="0">
                <a:solidFill>
                  <a:srgbClr val="FFFF00"/>
                </a:solidFill>
              </a:rPr>
              <a:t>’s signature before 	releasing any information regarding the D/O or their 	treatment in progress to the </a:t>
            </a:r>
            <a:r>
              <a:rPr lang="en-US" b="1" dirty="0">
                <a:solidFill>
                  <a:srgbClr val="FFFF00"/>
                </a:solidFill>
              </a:rPr>
              <a:t>Officer</a:t>
            </a:r>
          </a:p>
          <a:p>
            <a:pPr marL="754063" lvl="1" indent="-342900"/>
            <a:r>
              <a:rPr lang="en-US" altLang="en-US" sz="2000" b="1" dirty="0">
                <a:solidFill>
                  <a:srgbClr val="FFFF00"/>
                </a:solidFill>
              </a:rPr>
              <a:t>Please make sure to completely fill out all the blank items, including name</a:t>
            </a:r>
            <a:r>
              <a:rPr lang="en-US" altLang="en-US" b="1" dirty="0">
                <a:solidFill>
                  <a:srgbClr val="FFFF00"/>
                </a:solidFill>
              </a:rPr>
              <a:t> and address of the program</a:t>
            </a:r>
          </a:p>
          <a:p>
            <a:pPr marL="754063" lvl="1" indent="-342900"/>
            <a:r>
              <a:rPr lang="en-US" altLang="en-US" sz="2000" b="1" dirty="0">
                <a:solidFill>
                  <a:srgbClr val="FFFF00"/>
                </a:solidFill>
              </a:rPr>
              <a:t>Form can be found on our internet site</a:t>
            </a:r>
          </a:p>
          <a:p>
            <a:pPr lvl="1" eaLnBrk="1" hangingPunct="1"/>
            <a:endParaRPr lang="en-US" altLang="en-US" sz="1600" b="1" dirty="0">
              <a:solidFill>
                <a:srgbClr val="FFFF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Referrals for MH Treatment</a:t>
            </a:r>
          </a:p>
        </p:txBody>
      </p:sp>
      <p:sp>
        <p:nvSpPr>
          <p:cNvPr id="3" name="Content Placeholder 2"/>
          <p:cNvSpPr>
            <a:spLocks noGrp="1"/>
          </p:cNvSpPr>
          <p:nvPr>
            <p:ph idx="1"/>
          </p:nvPr>
        </p:nvSpPr>
        <p:spPr/>
        <p:txBody>
          <a:bodyPr>
            <a:normAutofit fontScale="85000" lnSpcReduction="10000"/>
          </a:bodyPr>
          <a:lstStyle/>
          <a:p>
            <a:r>
              <a:rPr lang="en-US" sz="2800" dirty="0"/>
              <a:t>Assessments will be requested and must be completed within 15 days</a:t>
            </a:r>
          </a:p>
          <a:p>
            <a:pPr marL="0" indent="0">
              <a:buNone/>
            </a:pPr>
            <a:endParaRPr lang="en-US" sz="2800" dirty="0"/>
          </a:p>
          <a:p>
            <a:r>
              <a:rPr lang="en-US" sz="2800" dirty="0"/>
              <a:t>Your recommendations for services will be sent to and discussed with the Officers who will amend the program plans accordingly</a:t>
            </a:r>
          </a:p>
          <a:p>
            <a:endParaRPr lang="en-US" sz="2800" dirty="0"/>
          </a:p>
          <a:p>
            <a:r>
              <a:rPr lang="en-US" sz="2800" dirty="0"/>
              <a:t>One long-term goal is to get D/O referred to county, VA, Medi-Cal or other services for long-term assistance beyond supervision</a:t>
            </a:r>
          </a:p>
          <a:p>
            <a:endParaRPr lang="en-US" sz="2800" dirty="0"/>
          </a:p>
          <a:p>
            <a:pPr marL="0" indent="0">
              <a:buNone/>
            </a:pPr>
            <a:endParaRPr lang="en-US" sz="2800" dirty="0"/>
          </a:p>
        </p:txBody>
      </p:sp>
    </p:spTree>
    <p:extLst>
      <p:ext uri="{BB962C8B-B14F-4D97-AF65-F5344CB8AC3E}">
        <p14:creationId xmlns:p14="http://schemas.microsoft.com/office/powerpoint/2010/main" val="4710235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AutoShape 6"/>
          <p:cNvSpPr>
            <a:spLocks noGrp="1" noChangeArrowheads="1"/>
          </p:cNvSpPr>
          <p:nvPr>
            <p:ph type="title"/>
          </p:nvPr>
        </p:nvSpPr>
        <p:spPr>
          <a:xfrm>
            <a:off x="533400" y="152400"/>
            <a:ext cx="7924800" cy="1143000"/>
          </a:xfrm>
        </p:spPr>
        <p:txBody>
          <a:bodyPr/>
          <a:lstStyle/>
          <a:p>
            <a:pPr marL="54864" indent="0" algn="l" eaLnBrk="1" fontAlgn="auto" hangingPunct="1">
              <a:spcAft>
                <a:spcPts val="0"/>
              </a:spcAft>
              <a:defRPr/>
            </a:pPr>
            <a:r>
              <a:rPr lang="en-US" dirty="0">
                <a:solidFill>
                  <a:schemeClr val="bg1"/>
                </a:solidFill>
              </a:rPr>
              <a:t>Program Plans</a:t>
            </a:r>
          </a:p>
        </p:txBody>
      </p:sp>
      <p:sp>
        <p:nvSpPr>
          <p:cNvPr id="12291" name="Rectangle 7"/>
          <p:cNvSpPr>
            <a:spLocks noGrp="1" noChangeArrowheads="1"/>
          </p:cNvSpPr>
          <p:nvPr>
            <p:ph type="body" sz="half" idx="1"/>
          </p:nvPr>
        </p:nvSpPr>
        <p:spPr>
          <a:xfrm>
            <a:off x="304800" y="1371600"/>
            <a:ext cx="3733801" cy="4714875"/>
          </a:xfrm>
        </p:spPr>
        <p:txBody>
          <a:bodyPr>
            <a:normAutofit/>
          </a:bodyPr>
          <a:lstStyle/>
          <a:p>
            <a:pPr eaLnBrk="1" hangingPunct="1"/>
            <a:r>
              <a:rPr lang="en-US" altLang="en-US" sz="2400" dirty="0"/>
              <a:t>Review program plans to ensure all necessary codes are included</a:t>
            </a:r>
          </a:p>
          <a:p>
            <a:pPr eaLnBrk="1" hangingPunct="1"/>
            <a:r>
              <a:rPr lang="en-US" altLang="en-US" sz="2400" b="1" dirty="0">
                <a:solidFill>
                  <a:srgbClr val="FFFF00"/>
                </a:solidFill>
              </a:rPr>
              <a:t>Do not provide any services not listed on the program plan </a:t>
            </a:r>
          </a:p>
          <a:p>
            <a:pPr lvl="1" eaLnBrk="1" hangingPunct="1"/>
            <a:r>
              <a:rPr lang="en-US" altLang="en-US" sz="1800" b="1" dirty="0">
                <a:solidFill>
                  <a:srgbClr val="FFFF00"/>
                </a:solidFill>
              </a:rPr>
              <a:t>We will not pay for services and no verbal authorizations will be accepted</a:t>
            </a:r>
          </a:p>
          <a:p>
            <a:pPr eaLnBrk="1" hangingPunct="1"/>
            <a:r>
              <a:rPr lang="en-US" altLang="en-US" sz="2400" dirty="0"/>
              <a:t>Maintain </a:t>
            </a:r>
            <a:r>
              <a:rPr lang="en-US" altLang="en-US" dirty="0"/>
              <a:t>c</a:t>
            </a:r>
            <a:r>
              <a:rPr lang="en-US" altLang="en-US" sz="2400" dirty="0"/>
              <a:t>opies of ALL program plans in the file (initials, amended, terminations)</a:t>
            </a:r>
          </a:p>
          <a:p>
            <a:pPr eaLnBrk="1" hangingPunct="1"/>
            <a:endParaRPr lang="en-US" altLang="en-US" sz="2400" dirty="0"/>
          </a:p>
          <a:p>
            <a:pPr eaLnBrk="1" hangingPunct="1"/>
            <a:endParaRPr lang="en-US" altLang="en-US" sz="2400"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67200" y="457200"/>
            <a:ext cx="4648200" cy="60198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F8DAC-D74C-4199-B306-A9BFEB6A360A}"/>
              </a:ext>
            </a:extLst>
          </p:cNvPr>
          <p:cNvSpPr>
            <a:spLocks noGrp="1"/>
          </p:cNvSpPr>
          <p:nvPr>
            <p:ph type="title"/>
          </p:nvPr>
        </p:nvSpPr>
        <p:spPr/>
        <p:txBody>
          <a:bodyPr/>
          <a:lstStyle/>
          <a:p>
            <a:pPr algn="ctr"/>
            <a:r>
              <a:rPr lang="en-US" dirty="0"/>
              <a:t>Co-Payments</a:t>
            </a:r>
          </a:p>
        </p:txBody>
      </p:sp>
      <p:sp>
        <p:nvSpPr>
          <p:cNvPr id="3" name="Content Placeholder 2">
            <a:extLst>
              <a:ext uri="{FF2B5EF4-FFF2-40B4-BE49-F238E27FC236}">
                <a16:creationId xmlns:a16="http://schemas.microsoft.com/office/drawing/2014/main" id="{0D892DA9-AD02-405B-9DF0-0D8143D6F935}"/>
              </a:ext>
            </a:extLst>
          </p:cNvPr>
          <p:cNvSpPr>
            <a:spLocks noGrp="1"/>
          </p:cNvSpPr>
          <p:nvPr>
            <p:ph idx="1"/>
          </p:nvPr>
        </p:nvSpPr>
        <p:spPr>
          <a:xfrm>
            <a:off x="609600" y="2234276"/>
            <a:ext cx="8077200" cy="4242724"/>
          </a:xfrm>
        </p:spPr>
        <p:txBody>
          <a:bodyPr>
            <a:normAutofit fontScale="25000" lnSpcReduction="20000"/>
          </a:bodyPr>
          <a:lstStyle/>
          <a:p>
            <a:pPr marL="0" indent="0" hangingPunct="0">
              <a:buNone/>
            </a:pPr>
            <a:r>
              <a:rPr lang="en-US" sz="6400" b="1" i="1" dirty="0"/>
              <a:t>Defendant/Offender Reimbursement and Co-Payment (SOW)</a:t>
            </a:r>
            <a:endParaRPr lang="en-US" sz="6400" dirty="0"/>
          </a:p>
          <a:p>
            <a:pPr hangingPunct="0"/>
            <a:r>
              <a:rPr lang="en-US" sz="6400" i="1" dirty="0"/>
              <a:t>The vendor shall:</a:t>
            </a:r>
            <a:endParaRPr lang="en-US" sz="6400" dirty="0"/>
          </a:p>
          <a:p>
            <a:pPr lvl="0" hangingPunct="0"/>
            <a:r>
              <a:rPr lang="en-US" sz="6400" i="1" dirty="0"/>
              <a:t>Collect any co-payment authorized on the Program Plan (Probation Form 45) and deduct any collected co-payment from the next invoice to be submitted to the judiciary;</a:t>
            </a:r>
            <a:endParaRPr lang="en-US" sz="6400" dirty="0"/>
          </a:p>
          <a:p>
            <a:pPr lvl="0" hangingPunct="0"/>
            <a:r>
              <a:rPr lang="en-US" sz="6400" i="1" dirty="0"/>
              <a:t>Provide bills and receipts for co-payments to defendants/offenders. The vendor shall keep an individualized record of co-payment collection, make it available for the USPO/USPSO review, and have systems in place to both follow-up on collection of outstanding amounts and to resolve any discrepancies in the amount owed;</a:t>
            </a:r>
            <a:endParaRPr lang="en-US" sz="6400" dirty="0"/>
          </a:p>
          <a:p>
            <a:pPr lvl="0" hangingPunct="0"/>
            <a:r>
              <a:rPr lang="en-US" sz="6400" i="1" dirty="0"/>
              <a:t>Document within the Monthly Treatment Report and the Sign-In/Sign-Out Daily Log any co-payment received or whether the expected co-payment was not provided, as well as the amount of any outstanding balance;</a:t>
            </a:r>
            <a:endParaRPr lang="en-US" sz="6400" dirty="0"/>
          </a:p>
          <a:p>
            <a:pPr lvl="0" hangingPunct="0"/>
            <a:r>
              <a:rPr lang="en-US" sz="6400" b="1" i="1" dirty="0"/>
              <a:t>Inform the USPO/USPSO within 10 calendar days of a defendant’s/offender’s</a:t>
            </a:r>
            <a:r>
              <a:rPr lang="en-US" sz="6400" dirty="0"/>
              <a:t> </a:t>
            </a:r>
            <a:r>
              <a:rPr lang="en-US" sz="6400" b="1" i="1" dirty="0"/>
              <a:t>failure to make a total of three consecutive scheduled co-payments;</a:t>
            </a:r>
            <a:endParaRPr lang="en-US" sz="6400" dirty="0"/>
          </a:p>
          <a:p>
            <a:pPr lvl="0" hangingPunct="0"/>
            <a:r>
              <a:rPr lang="en-US" sz="6400" i="1" dirty="0"/>
              <a:t>Reimburse the Judiciary as directed in Section G.</a:t>
            </a:r>
            <a:endParaRPr lang="en-US" sz="6400" dirty="0"/>
          </a:p>
          <a:p>
            <a:pPr hangingPunct="0"/>
            <a:r>
              <a:rPr lang="en-US" sz="6400" b="1" i="1" dirty="0"/>
              <a:t>Note: </a:t>
            </a:r>
            <a:r>
              <a:rPr lang="en-US" sz="6400" i="1" dirty="0"/>
              <a:t>The vendor may charge an Administrative Fee (1501)</a:t>
            </a:r>
            <a:r>
              <a:rPr lang="en-US" sz="6400" b="1" i="1" dirty="0"/>
              <a:t> </a:t>
            </a:r>
            <a:r>
              <a:rPr lang="en-US" sz="6400" i="1" dirty="0"/>
              <a:t>which is a reasonable monthly fee. To administer the collection of fees from defendants/offenders, not exceeding 5% of the monthly funds collected.  </a:t>
            </a:r>
            <a:r>
              <a:rPr lang="en-US" sz="6400" i="1" u="sng" dirty="0"/>
              <a:t>The vendor shall accept credit or debit card payments for co-payments.</a:t>
            </a:r>
            <a:endParaRPr lang="en-US" sz="6400" dirty="0"/>
          </a:p>
          <a:p>
            <a:endParaRPr lang="en-US" dirty="0"/>
          </a:p>
        </p:txBody>
      </p:sp>
    </p:spTree>
    <p:extLst>
      <p:ext uri="{BB962C8B-B14F-4D97-AF65-F5344CB8AC3E}">
        <p14:creationId xmlns:p14="http://schemas.microsoft.com/office/powerpoint/2010/main" val="10243166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AutoShape 3"/>
          <p:cNvSpPr>
            <a:spLocks noGrp="1" noChangeArrowheads="1"/>
          </p:cNvSpPr>
          <p:nvPr>
            <p:ph type="title"/>
          </p:nvPr>
        </p:nvSpPr>
        <p:spPr/>
        <p:txBody>
          <a:bodyPr>
            <a:normAutofit/>
          </a:bodyPr>
          <a:lstStyle/>
          <a:p>
            <a:pPr marL="54864" indent="0" algn="l" eaLnBrk="1" fontAlgn="auto" hangingPunct="1">
              <a:spcAft>
                <a:spcPts val="0"/>
              </a:spcAft>
              <a:defRPr/>
            </a:pPr>
            <a:r>
              <a:rPr lang="en-US" dirty="0">
                <a:solidFill>
                  <a:schemeClr val="bg1"/>
                </a:solidFill>
              </a:rPr>
              <a:t>Monthly Treatment Report Instructions :</a:t>
            </a:r>
          </a:p>
        </p:txBody>
      </p:sp>
      <p:sp>
        <p:nvSpPr>
          <p:cNvPr id="32771" name="Rectangle 4"/>
          <p:cNvSpPr>
            <a:spLocks noGrp="1" noChangeArrowheads="1"/>
          </p:cNvSpPr>
          <p:nvPr>
            <p:ph type="body" sz="half" idx="1"/>
          </p:nvPr>
        </p:nvSpPr>
        <p:spPr>
          <a:xfrm>
            <a:off x="838200" y="1981200"/>
            <a:ext cx="7391400" cy="4105275"/>
          </a:xfrm>
        </p:spPr>
        <p:txBody>
          <a:bodyPr>
            <a:normAutofit fontScale="85000" lnSpcReduction="20000"/>
          </a:bodyPr>
          <a:lstStyle/>
          <a:p>
            <a:pPr eaLnBrk="1" hangingPunct="1"/>
            <a:endParaRPr lang="en-US" altLang="en-US" sz="2800" dirty="0"/>
          </a:p>
          <a:p>
            <a:pPr eaLnBrk="1" hangingPunct="1"/>
            <a:r>
              <a:rPr lang="en-US" altLang="en-US" sz="2800" dirty="0"/>
              <a:t>Fill out completely</a:t>
            </a:r>
          </a:p>
          <a:p>
            <a:pPr lvl="1" eaLnBrk="1" hangingPunct="1"/>
            <a:r>
              <a:rPr lang="en-US" altLang="en-US" sz="2200" dirty="0"/>
              <a:t>Including test results when applicable</a:t>
            </a:r>
          </a:p>
          <a:p>
            <a:pPr lvl="1" eaLnBrk="1" hangingPunct="1"/>
            <a:r>
              <a:rPr lang="en-US" altLang="en-US" sz="2200" dirty="0"/>
              <a:t>Also indicate co-pays collected</a:t>
            </a:r>
            <a:endParaRPr lang="en-US" altLang="en-US" sz="2900" dirty="0"/>
          </a:p>
          <a:p>
            <a:pPr marL="0" indent="0" eaLnBrk="1" hangingPunct="1">
              <a:buNone/>
            </a:pPr>
            <a:endParaRPr lang="en-US" altLang="en-US" sz="2800" dirty="0"/>
          </a:p>
          <a:p>
            <a:pPr eaLnBrk="1" hangingPunct="1"/>
            <a:r>
              <a:rPr lang="en-US" altLang="en-US" sz="2800" dirty="0"/>
              <a:t>NO canned language- must be individualized to each client</a:t>
            </a:r>
          </a:p>
          <a:p>
            <a:pPr eaLnBrk="1" hangingPunct="1"/>
            <a:endParaRPr lang="en-US" altLang="en-US" sz="2800" dirty="0"/>
          </a:p>
          <a:p>
            <a:pPr eaLnBrk="1" hangingPunct="1"/>
            <a:r>
              <a:rPr lang="en-US" altLang="en-US" sz="2800" dirty="0"/>
              <a:t>Include Co-payment documentation (paid/owed)</a:t>
            </a:r>
          </a:p>
          <a:p>
            <a:pPr marL="0" indent="0" eaLnBrk="1" hangingPunct="1">
              <a:buNone/>
            </a:pPr>
            <a:endParaRPr lang="en-US" altLang="en-US" sz="2800" dirty="0"/>
          </a:p>
          <a:p>
            <a:pPr eaLnBrk="1" hangingPunct="1"/>
            <a:r>
              <a:rPr lang="en-US" altLang="en-US" sz="2800" dirty="0"/>
              <a:t>Send to Carina Forsythe and also send to Fiscal along with invoice by the 10</a:t>
            </a:r>
            <a:r>
              <a:rPr lang="en-US" altLang="en-US" sz="2800" baseline="30000" dirty="0"/>
              <a:t>th</a:t>
            </a:r>
            <a:r>
              <a:rPr lang="en-US" altLang="en-US" sz="2800" dirty="0"/>
              <a:t> of every month </a:t>
            </a:r>
          </a:p>
          <a:p>
            <a:pPr eaLnBrk="1" hangingPunct="1"/>
            <a:endParaRPr lang="en-US" altLang="en-US" sz="2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AutoShape 4"/>
          <p:cNvSpPr>
            <a:spLocks noGrp="1" noChangeArrowheads="1"/>
          </p:cNvSpPr>
          <p:nvPr>
            <p:ph type="title" idx="4294967295"/>
          </p:nvPr>
        </p:nvSpPr>
        <p:spPr>
          <a:xfrm>
            <a:off x="0" y="533400"/>
            <a:ext cx="8229600" cy="533400"/>
          </a:xfrm>
        </p:spPr>
        <p:txBody>
          <a:bodyPr>
            <a:normAutofit fontScale="90000"/>
          </a:bodyPr>
          <a:lstStyle/>
          <a:p>
            <a:pPr marL="54864" indent="0" eaLnBrk="1" fontAlgn="auto" hangingPunct="1">
              <a:spcAft>
                <a:spcPts val="0"/>
              </a:spcAft>
              <a:defRPr/>
            </a:pPr>
            <a:br>
              <a:rPr lang="en-US" sz="5400" dirty="0">
                <a:solidFill>
                  <a:schemeClr val="tx2">
                    <a:tint val="100000"/>
                    <a:shade val="90000"/>
                    <a:satMod val="250000"/>
                    <a:alpha val="100000"/>
                  </a:schemeClr>
                </a:solidFill>
              </a:rPr>
            </a:br>
            <a:br>
              <a:rPr lang="en-US" sz="5400" dirty="0">
                <a:solidFill>
                  <a:schemeClr val="tx2">
                    <a:tint val="100000"/>
                    <a:shade val="90000"/>
                    <a:satMod val="250000"/>
                    <a:alpha val="100000"/>
                  </a:schemeClr>
                </a:solidFill>
              </a:rPr>
            </a:br>
            <a:br>
              <a:rPr lang="en-US" sz="5400" dirty="0">
                <a:solidFill>
                  <a:schemeClr val="tx2">
                    <a:tint val="100000"/>
                    <a:shade val="90000"/>
                    <a:satMod val="250000"/>
                    <a:alpha val="100000"/>
                  </a:schemeClr>
                </a:solidFill>
              </a:rPr>
            </a:br>
            <a:endParaRPr lang="en-US" sz="5400" dirty="0">
              <a:solidFill>
                <a:schemeClr val="tx2">
                  <a:tint val="100000"/>
                  <a:shade val="90000"/>
                  <a:satMod val="250000"/>
                  <a:alpha val="100000"/>
                </a:schemeClr>
              </a:solidFill>
            </a:endParaRPr>
          </a:p>
        </p:txBody>
      </p:sp>
      <p:pic>
        <p:nvPicPr>
          <p:cNvPr id="31747"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00" y="152400"/>
            <a:ext cx="5715000"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Residential </a:t>
            </a:r>
          </a:p>
        </p:txBody>
      </p:sp>
      <p:sp>
        <p:nvSpPr>
          <p:cNvPr id="3" name="Content Placeholder 2"/>
          <p:cNvSpPr>
            <a:spLocks noGrp="1"/>
          </p:cNvSpPr>
          <p:nvPr>
            <p:ph sz="half" idx="1"/>
          </p:nvPr>
        </p:nvSpPr>
        <p:spPr>
          <a:xfrm>
            <a:off x="533400" y="2355925"/>
            <a:ext cx="4038600" cy="4831080"/>
          </a:xfrm>
        </p:spPr>
        <p:txBody>
          <a:bodyPr>
            <a:normAutofit fontScale="92500" lnSpcReduction="20000"/>
          </a:bodyPr>
          <a:lstStyle/>
          <a:p>
            <a:r>
              <a:rPr lang="en-US" sz="2400" dirty="0"/>
              <a:t>For </a:t>
            </a:r>
            <a:r>
              <a:rPr lang="en-US" sz="2400" b="1" dirty="0">
                <a:solidFill>
                  <a:srgbClr val="FFFF00"/>
                </a:solidFill>
              </a:rPr>
              <a:t>Substance </a:t>
            </a:r>
            <a:r>
              <a:rPr lang="en-US" b="1" dirty="0">
                <a:solidFill>
                  <a:srgbClr val="FFFF00"/>
                </a:solidFill>
              </a:rPr>
              <a:t>U</a:t>
            </a:r>
            <a:r>
              <a:rPr lang="en-US" sz="2400" b="1" dirty="0">
                <a:solidFill>
                  <a:srgbClr val="FFFF00"/>
                </a:solidFill>
              </a:rPr>
              <a:t>se</a:t>
            </a:r>
            <a:r>
              <a:rPr lang="en-US" sz="2400" dirty="0">
                <a:solidFill>
                  <a:srgbClr val="FFFF00"/>
                </a:solidFill>
              </a:rPr>
              <a:t>:</a:t>
            </a:r>
            <a:r>
              <a:rPr lang="en-US" sz="2400" dirty="0"/>
              <a:t> </a:t>
            </a:r>
          </a:p>
          <a:p>
            <a:pPr marL="0" indent="0">
              <a:buNone/>
            </a:pPr>
            <a:r>
              <a:rPr lang="en-US" sz="2400" dirty="0"/>
              <a:t>Submit a MTR monthly. </a:t>
            </a:r>
            <a:r>
              <a:rPr lang="en-US" sz="2400" b="1" dirty="0">
                <a:solidFill>
                  <a:srgbClr val="FFFF00"/>
                </a:solidFill>
              </a:rPr>
              <a:t>Vendor will include a second page </a:t>
            </a:r>
            <a:r>
              <a:rPr lang="en-US" sz="2400" dirty="0"/>
              <a:t>that summarizes the frequencies of all treatment provided in the month including groups, individual sessions, 12-Step meetings, cognitive behavioral groups, and family treatment</a:t>
            </a:r>
          </a:p>
        </p:txBody>
      </p:sp>
      <p:sp>
        <p:nvSpPr>
          <p:cNvPr id="13" name="Content Placeholder 12"/>
          <p:cNvSpPr>
            <a:spLocks noGrp="1"/>
          </p:cNvSpPr>
          <p:nvPr>
            <p:ph sz="half" idx="2"/>
          </p:nvPr>
        </p:nvSpPr>
        <p:spPr>
          <a:xfrm>
            <a:off x="5181600" y="2355925"/>
            <a:ext cx="3359661" cy="3599316"/>
          </a:xfrm>
        </p:spPr>
        <p:txBody>
          <a:bodyPr>
            <a:normAutofit fontScale="92500" lnSpcReduction="20000"/>
          </a:bodyPr>
          <a:lstStyle/>
          <a:p>
            <a:r>
              <a:rPr lang="en-US" sz="2000" dirty="0"/>
              <a:t>For </a:t>
            </a:r>
            <a:r>
              <a:rPr lang="en-US" sz="2000" b="1" dirty="0">
                <a:solidFill>
                  <a:srgbClr val="FFFF00"/>
                </a:solidFill>
              </a:rPr>
              <a:t>Co-Occurring:</a:t>
            </a:r>
          </a:p>
          <a:p>
            <a:pPr marL="0" indent="0">
              <a:buNone/>
            </a:pPr>
            <a:r>
              <a:rPr lang="en-US" sz="2000" dirty="0"/>
              <a:t>The MTR is to include information about substance use and mental health issues. </a:t>
            </a:r>
            <a:r>
              <a:rPr lang="en-US" sz="2000" b="1" dirty="0">
                <a:solidFill>
                  <a:srgbClr val="FFFF00"/>
                </a:solidFill>
              </a:rPr>
              <a:t> A second page is required </a:t>
            </a:r>
            <a:r>
              <a:rPr lang="en-US" sz="2000" b="1" dirty="0"/>
              <a:t> </a:t>
            </a:r>
            <a:r>
              <a:rPr lang="en-US" sz="2000" dirty="0"/>
              <a:t>that summarizes the frequencies of all treatment provided in the month including groups, individual sessions, 12-Step meetings, cognitive behavioral groups, family treatment </a:t>
            </a:r>
            <a:r>
              <a:rPr lang="en-US" sz="2000" dirty="0">
                <a:solidFill>
                  <a:srgbClr val="FFFF00"/>
                </a:solidFill>
              </a:rPr>
              <a:t>plus meetings with the psychiatrist, a DSM diagnosis, and a list of all psycho-tropic medications.</a:t>
            </a:r>
          </a:p>
        </p:txBody>
      </p:sp>
    </p:spTree>
    <p:extLst>
      <p:ext uri="{BB962C8B-B14F-4D97-AF65-F5344CB8AC3E}">
        <p14:creationId xmlns:p14="http://schemas.microsoft.com/office/powerpoint/2010/main" val="7517562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Welcome/Introductions</a:t>
            </a:r>
          </a:p>
        </p:txBody>
      </p:sp>
      <p:sp>
        <p:nvSpPr>
          <p:cNvPr id="3" name="Content Placeholder 2"/>
          <p:cNvSpPr>
            <a:spLocks noGrp="1"/>
          </p:cNvSpPr>
          <p:nvPr>
            <p:ph idx="1"/>
          </p:nvPr>
        </p:nvSpPr>
        <p:spPr>
          <a:xfrm>
            <a:off x="533400" y="2336873"/>
            <a:ext cx="8077200" cy="3599316"/>
          </a:xfrm>
        </p:spPr>
        <p:txBody>
          <a:bodyPr>
            <a:normAutofit fontScale="77500" lnSpcReduction="20000"/>
          </a:bodyPr>
          <a:lstStyle/>
          <a:p>
            <a:r>
              <a:rPr lang="en-US" dirty="0">
                <a:solidFill>
                  <a:schemeClr val="bg1">
                    <a:lumMod val="95000"/>
                    <a:lumOff val="5000"/>
                  </a:schemeClr>
                </a:solidFill>
              </a:rPr>
              <a:t>Jeffrey Thomason-  </a:t>
            </a:r>
            <a:r>
              <a:rPr lang="en-US" sz="2200" dirty="0">
                <a:solidFill>
                  <a:schemeClr val="bg1">
                    <a:lumMod val="95000"/>
                    <a:lumOff val="5000"/>
                  </a:schemeClr>
                </a:solidFill>
              </a:rPr>
              <a:t>Chief US Probation &amp; Pretrial Services Officer</a:t>
            </a:r>
          </a:p>
          <a:p>
            <a:r>
              <a:rPr lang="en-US" dirty="0">
                <a:solidFill>
                  <a:schemeClr val="bg1">
                    <a:lumMod val="95000"/>
                    <a:lumOff val="5000"/>
                  </a:schemeClr>
                </a:solidFill>
              </a:rPr>
              <a:t>Cindy Martinez</a:t>
            </a:r>
            <a:r>
              <a:rPr lang="en-US" sz="2200" dirty="0">
                <a:solidFill>
                  <a:schemeClr val="bg1">
                    <a:lumMod val="95000"/>
                    <a:lumOff val="5000"/>
                  </a:schemeClr>
                </a:solidFill>
              </a:rPr>
              <a:t>-  SD Drug Lab Supervisor</a:t>
            </a:r>
          </a:p>
          <a:p>
            <a:r>
              <a:rPr lang="en-US" dirty="0">
                <a:solidFill>
                  <a:schemeClr val="bg1">
                    <a:lumMod val="95000"/>
                    <a:lumOff val="5000"/>
                  </a:schemeClr>
                </a:solidFill>
              </a:rPr>
              <a:t>Roger Robinson-  </a:t>
            </a:r>
            <a:r>
              <a:rPr lang="en-US" sz="2200" dirty="0">
                <a:solidFill>
                  <a:schemeClr val="bg1">
                    <a:lumMod val="95000"/>
                    <a:lumOff val="5000"/>
                  </a:schemeClr>
                </a:solidFill>
              </a:rPr>
              <a:t>Program Development Specialist, AO</a:t>
            </a:r>
          </a:p>
          <a:p>
            <a:r>
              <a:rPr lang="en-US" dirty="0">
                <a:solidFill>
                  <a:schemeClr val="bg1">
                    <a:lumMod val="95000"/>
                    <a:lumOff val="5000"/>
                  </a:schemeClr>
                </a:solidFill>
              </a:rPr>
              <a:t>Richard Hwang-  </a:t>
            </a:r>
            <a:r>
              <a:rPr lang="en-US" sz="2200" dirty="0">
                <a:solidFill>
                  <a:schemeClr val="bg1">
                    <a:lumMod val="95000"/>
                    <a:lumOff val="5000"/>
                  </a:schemeClr>
                </a:solidFill>
              </a:rPr>
              <a:t>Supervisor and Treatment Services Coordinator</a:t>
            </a:r>
          </a:p>
          <a:p>
            <a:r>
              <a:rPr lang="en-US" sz="2500" dirty="0">
                <a:solidFill>
                  <a:schemeClr val="bg1">
                    <a:lumMod val="95000"/>
                    <a:lumOff val="5000"/>
                  </a:schemeClr>
                </a:solidFill>
              </a:rPr>
              <a:t>Christina Le-  </a:t>
            </a:r>
            <a:r>
              <a:rPr lang="en-US" sz="2200" dirty="0">
                <a:solidFill>
                  <a:schemeClr val="bg1">
                    <a:lumMod val="95000"/>
                    <a:lumOff val="5000"/>
                  </a:schemeClr>
                </a:solidFill>
              </a:rPr>
              <a:t>Special Offender Specialist</a:t>
            </a:r>
          </a:p>
          <a:p>
            <a:endParaRPr lang="en-US" dirty="0"/>
          </a:p>
          <a:p>
            <a:pPr marL="0" indent="0">
              <a:buNone/>
            </a:pPr>
            <a:r>
              <a:rPr lang="en-US" u="sng" dirty="0"/>
              <a:t>Objectives:</a:t>
            </a:r>
          </a:p>
          <a:p>
            <a:r>
              <a:rPr lang="en-US" dirty="0"/>
              <a:t>Discuss AO Review findings</a:t>
            </a:r>
          </a:p>
          <a:p>
            <a:r>
              <a:rPr lang="en-US" dirty="0"/>
              <a:t>Highlight common monitoring recommendations</a:t>
            </a:r>
          </a:p>
          <a:p>
            <a:r>
              <a:rPr lang="en-US" dirty="0"/>
              <a:t>Provide reminders about proper documentation </a:t>
            </a:r>
          </a:p>
          <a:p>
            <a:r>
              <a:rPr lang="en-US" dirty="0"/>
              <a:t>Discuss next steps/telemedicine</a:t>
            </a:r>
          </a:p>
          <a:p>
            <a:endParaRPr lang="en-US" dirty="0"/>
          </a:p>
          <a:p>
            <a:endParaRPr lang="en-US" dirty="0"/>
          </a:p>
          <a:p>
            <a:endParaRPr lang="en-US" dirty="0"/>
          </a:p>
        </p:txBody>
      </p:sp>
    </p:spTree>
    <p:extLst>
      <p:ext uri="{BB962C8B-B14F-4D97-AF65-F5344CB8AC3E}">
        <p14:creationId xmlns:p14="http://schemas.microsoft.com/office/powerpoint/2010/main" val="5255705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AutoShape 3"/>
          <p:cNvSpPr>
            <a:spLocks noGrp="1" noChangeArrowheads="1"/>
          </p:cNvSpPr>
          <p:nvPr>
            <p:ph type="title"/>
          </p:nvPr>
        </p:nvSpPr>
        <p:spPr/>
        <p:txBody>
          <a:bodyPr/>
          <a:lstStyle/>
          <a:p>
            <a:pPr marL="54864" indent="0" eaLnBrk="1" fontAlgn="auto" hangingPunct="1">
              <a:spcAft>
                <a:spcPts val="0"/>
              </a:spcAft>
              <a:defRPr/>
            </a:pPr>
            <a:r>
              <a:rPr lang="en-US" dirty="0">
                <a:solidFill>
                  <a:schemeClr val="bg1"/>
                </a:solidFill>
              </a:rPr>
              <a:t>Daily Treatment Log (DTL)</a:t>
            </a:r>
          </a:p>
        </p:txBody>
      </p:sp>
      <p:sp>
        <p:nvSpPr>
          <p:cNvPr id="14340" name="Rectangle 4"/>
          <p:cNvSpPr>
            <a:spLocks noGrp="1" noChangeArrowheads="1"/>
          </p:cNvSpPr>
          <p:nvPr>
            <p:ph type="body" sz="half" idx="1"/>
          </p:nvPr>
        </p:nvSpPr>
        <p:spPr>
          <a:xfrm>
            <a:off x="838200" y="2362200"/>
            <a:ext cx="3775075" cy="3724275"/>
          </a:xfrm>
        </p:spPr>
        <p:txBody>
          <a:bodyPr>
            <a:normAutofit fontScale="92500" lnSpcReduction="20000"/>
          </a:bodyPr>
          <a:lstStyle/>
          <a:p>
            <a:pPr eaLnBrk="1" fontAlgn="auto" hangingPunct="1">
              <a:spcBef>
                <a:spcPts val="0"/>
              </a:spcBef>
              <a:spcAft>
                <a:spcPts val="0"/>
              </a:spcAft>
              <a:buFont typeface="Wingdings 2"/>
              <a:buChar char=""/>
              <a:defRPr/>
            </a:pPr>
            <a:r>
              <a:rPr lang="en-US" sz="2000" dirty="0"/>
              <a:t>D/O enters service and signs in and out for each service</a:t>
            </a:r>
          </a:p>
          <a:p>
            <a:pPr eaLnBrk="1" fontAlgn="auto" hangingPunct="1">
              <a:spcBef>
                <a:spcPts val="0"/>
              </a:spcBef>
              <a:spcAft>
                <a:spcPts val="0"/>
              </a:spcAft>
              <a:buFont typeface="Wingdings 2"/>
              <a:buChar char=""/>
              <a:defRPr/>
            </a:pPr>
            <a:endParaRPr lang="en-US" sz="2000" dirty="0"/>
          </a:p>
          <a:p>
            <a:pPr eaLnBrk="1" fontAlgn="auto" hangingPunct="1">
              <a:spcBef>
                <a:spcPts val="0"/>
              </a:spcBef>
              <a:spcAft>
                <a:spcPts val="0"/>
              </a:spcAft>
              <a:buFont typeface="Wingdings 2"/>
              <a:buChar char=""/>
              <a:defRPr/>
            </a:pPr>
            <a:r>
              <a:rPr lang="en-US" sz="2000" dirty="0"/>
              <a:t>Each service must be listed on a separate line (i.e. counseling and testing)</a:t>
            </a:r>
          </a:p>
          <a:p>
            <a:pPr eaLnBrk="1" fontAlgn="auto" hangingPunct="1">
              <a:spcBef>
                <a:spcPts val="0"/>
              </a:spcBef>
              <a:spcAft>
                <a:spcPts val="0"/>
              </a:spcAft>
              <a:buFont typeface="Wingdings 2"/>
              <a:buChar char=""/>
              <a:defRPr/>
            </a:pPr>
            <a:endParaRPr lang="en-US" sz="2000" dirty="0"/>
          </a:p>
          <a:p>
            <a:pPr eaLnBrk="1" fontAlgn="auto" hangingPunct="1">
              <a:spcBef>
                <a:spcPts val="0"/>
              </a:spcBef>
              <a:spcAft>
                <a:spcPts val="0"/>
              </a:spcAft>
              <a:buFont typeface="Wingdings 2"/>
              <a:buChar char=""/>
              <a:defRPr/>
            </a:pPr>
            <a:r>
              <a:rPr lang="en-US" sz="2000" dirty="0"/>
              <a:t>Vendor also signs each entry</a:t>
            </a:r>
          </a:p>
          <a:p>
            <a:pPr eaLnBrk="1" fontAlgn="auto" hangingPunct="1">
              <a:spcBef>
                <a:spcPts val="0"/>
              </a:spcBef>
              <a:spcAft>
                <a:spcPts val="0"/>
              </a:spcAft>
              <a:buFont typeface="Wingdings 2"/>
              <a:buChar char=""/>
              <a:defRPr/>
            </a:pPr>
            <a:endParaRPr lang="en-US" sz="2000" dirty="0"/>
          </a:p>
          <a:p>
            <a:pPr eaLnBrk="1" fontAlgn="auto" hangingPunct="1">
              <a:spcBef>
                <a:spcPts val="0"/>
              </a:spcBef>
              <a:spcAft>
                <a:spcPts val="0"/>
              </a:spcAft>
              <a:buFont typeface="Wingdings 2"/>
              <a:buChar char=""/>
              <a:defRPr/>
            </a:pPr>
            <a:r>
              <a:rPr lang="en-US" sz="2000" dirty="0">
                <a:solidFill>
                  <a:srgbClr val="FFFF00"/>
                </a:solidFill>
              </a:rPr>
              <a:t>TELEMEDICINE:  Each session must indicate if it was done via teleconference, video conference or internet</a:t>
            </a:r>
          </a:p>
          <a:p>
            <a:pPr eaLnBrk="1" fontAlgn="auto" hangingPunct="1">
              <a:spcBef>
                <a:spcPts val="0"/>
              </a:spcBef>
              <a:spcAft>
                <a:spcPts val="0"/>
              </a:spcAft>
              <a:buFont typeface="Wingdings 2"/>
              <a:buChar char=""/>
              <a:defRPr/>
            </a:pPr>
            <a:endParaRPr lang="en-US" sz="2000" dirty="0"/>
          </a:p>
          <a:p>
            <a:pPr eaLnBrk="1" fontAlgn="auto" hangingPunct="1">
              <a:spcBef>
                <a:spcPts val="0"/>
              </a:spcBef>
              <a:spcAft>
                <a:spcPts val="0"/>
              </a:spcAft>
              <a:buFont typeface="Wingdings 2"/>
              <a:buChar char=""/>
              <a:defRPr/>
            </a:pPr>
            <a:r>
              <a:rPr lang="en-US" sz="2000" dirty="0"/>
              <a:t>Include DTL with invoice submission monthly</a:t>
            </a:r>
          </a:p>
          <a:p>
            <a:pPr lvl="1">
              <a:spcBef>
                <a:spcPts val="0"/>
              </a:spcBef>
              <a:buFont typeface="Wingdings 2"/>
              <a:buChar char=""/>
              <a:defRPr/>
            </a:pPr>
            <a:r>
              <a:rPr lang="en-US" sz="1600" dirty="0"/>
              <a:t>Include Co-Pay Collected</a:t>
            </a:r>
          </a:p>
        </p:txBody>
      </p:sp>
      <p:pic>
        <p:nvPicPr>
          <p:cNvPr id="17412"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9780" y="2090737"/>
            <a:ext cx="4370388"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BDC5C-114A-4B4D-A6AA-DE434A0A9B16}"/>
              </a:ext>
            </a:extLst>
          </p:cNvPr>
          <p:cNvSpPr>
            <a:spLocks noGrp="1"/>
          </p:cNvSpPr>
          <p:nvPr>
            <p:ph type="title"/>
          </p:nvPr>
        </p:nvSpPr>
        <p:spPr/>
        <p:txBody>
          <a:bodyPr/>
          <a:lstStyle/>
          <a:p>
            <a:pPr algn="ctr"/>
            <a:r>
              <a:rPr lang="en-US" dirty="0"/>
              <a:t>Telemedicine</a:t>
            </a:r>
          </a:p>
        </p:txBody>
      </p:sp>
      <p:sp>
        <p:nvSpPr>
          <p:cNvPr id="3" name="Content Placeholder 2">
            <a:extLst>
              <a:ext uri="{FF2B5EF4-FFF2-40B4-BE49-F238E27FC236}">
                <a16:creationId xmlns:a16="http://schemas.microsoft.com/office/drawing/2014/main" id="{59C27B73-9F56-454F-8D91-8C76718CBC4D}"/>
              </a:ext>
            </a:extLst>
          </p:cNvPr>
          <p:cNvSpPr>
            <a:spLocks noGrp="1"/>
          </p:cNvSpPr>
          <p:nvPr>
            <p:ph idx="1"/>
          </p:nvPr>
        </p:nvSpPr>
        <p:spPr>
          <a:xfrm>
            <a:off x="685800" y="2133600"/>
            <a:ext cx="7772400" cy="4419600"/>
          </a:xfrm>
        </p:spPr>
        <p:txBody>
          <a:bodyPr>
            <a:normAutofit fontScale="92500" lnSpcReduction="10000"/>
          </a:bodyPr>
          <a:lstStyle/>
          <a:p>
            <a:r>
              <a:rPr lang="en-US" dirty="0"/>
              <a:t>The AO has approved the use of telemedicine during the pandemic AND beyond</a:t>
            </a:r>
          </a:p>
          <a:p>
            <a:endParaRPr lang="en-US" dirty="0"/>
          </a:p>
          <a:p>
            <a:r>
              <a:rPr lang="en-US" dirty="0"/>
              <a:t>Telemedicine is to be used for the benefit of the Judiciary and the D/O, and not solely the convenience of the vendor. Vendor should have D/O sign documentation agreeing to telemedicine</a:t>
            </a:r>
          </a:p>
          <a:p>
            <a:endParaRPr lang="en-US" dirty="0"/>
          </a:p>
          <a:p>
            <a:r>
              <a:rPr lang="en-US" dirty="0"/>
              <a:t>Officer and vendor should discuss who would benefit from in-person treatment, and if the D/O approves, there should be an understanding that they need to follow through with the same form of treatment (to help with accountability/miscommunication/no-shows)</a:t>
            </a:r>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0258498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Staff changes </a:t>
            </a:r>
          </a:p>
        </p:txBody>
      </p:sp>
      <p:sp>
        <p:nvSpPr>
          <p:cNvPr id="3" name="Content Placeholder 2"/>
          <p:cNvSpPr>
            <a:spLocks noGrp="1"/>
          </p:cNvSpPr>
          <p:nvPr>
            <p:ph idx="1"/>
          </p:nvPr>
        </p:nvSpPr>
        <p:spPr/>
        <p:txBody>
          <a:bodyPr>
            <a:normAutofit fontScale="92500" lnSpcReduction="10000"/>
          </a:bodyPr>
          <a:lstStyle/>
          <a:p>
            <a:r>
              <a:rPr lang="en-US" sz="2400" dirty="0"/>
              <a:t>The vendor shall notify the </a:t>
            </a:r>
            <a:r>
              <a:rPr lang="en-US" dirty="0"/>
              <a:t>Treatment Services Coordinator</a:t>
            </a:r>
            <a:r>
              <a:rPr lang="en-US" sz="2400" dirty="0"/>
              <a:t> in writing of any staff changes and provide documentation of any required licensing, certification, experience and education requirements, or changes thereof. The vendor shall submit an Offeror’s Staff Qualifications form (Section L - Attachment C) for each new staff member added under the agreement. </a:t>
            </a:r>
            <a:r>
              <a:rPr lang="en-US" sz="2400" b="1" dirty="0">
                <a:solidFill>
                  <a:srgbClr val="FFFF00"/>
                </a:solidFill>
              </a:rPr>
              <a:t>Please indicate the new duties and if the staff will be the contact person for referrals</a:t>
            </a:r>
            <a:r>
              <a:rPr lang="en-US" b="1" dirty="0">
                <a:solidFill>
                  <a:srgbClr val="FFFF00"/>
                </a:solidFill>
              </a:rPr>
              <a:t>.  </a:t>
            </a:r>
            <a:endParaRPr lang="en-US" sz="2400" b="1" dirty="0">
              <a:solidFill>
                <a:srgbClr val="FFFF00"/>
              </a:solidFill>
            </a:endParaRPr>
          </a:p>
          <a:p>
            <a:r>
              <a:rPr lang="en-US" sz="2400" dirty="0"/>
              <a:t>Vendor shall ensure that new staff is trained in federal procedures as outlined in the SOW.</a:t>
            </a:r>
          </a:p>
          <a:p>
            <a:pPr marL="0" indent="0">
              <a:buNone/>
            </a:pPr>
            <a:endParaRPr lang="en-US" sz="1400" dirty="0"/>
          </a:p>
        </p:txBody>
      </p:sp>
    </p:spTree>
    <p:extLst>
      <p:ext uri="{BB962C8B-B14F-4D97-AF65-F5344CB8AC3E}">
        <p14:creationId xmlns:p14="http://schemas.microsoft.com/office/powerpoint/2010/main" val="37547137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Staff Qualification Form</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587012" y="2336800"/>
            <a:ext cx="2780939" cy="3598863"/>
          </a:xfrm>
        </p:spPr>
      </p:pic>
    </p:spTree>
    <p:extLst>
      <p:ext uri="{BB962C8B-B14F-4D97-AF65-F5344CB8AC3E}">
        <p14:creationId xmlns:p14="http://schemas.microsoft.com/office/powerpoint/2010/main" val="28380907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Code-a-Phone/Testing Issues </a:t>
            </a:r>
          </a:p>
        </p:txBody>
      </p:sp>
      <p:sp>
        <p:nvSpPr>
          <p:cNvPr id="3" name="Content Placeholder 2"/>
          <p:cNvSpPr>
            <a:spLocks noGrp="1"/>
          </p:cNvSpPr>
          <p:nvPr>
            <p:ph idx="1"/>
          </p:nvPr>
        </p:nvSpPr>
        <p:spPr>
          <a:xfrm>
            <a:off x="533400" y="2133600"/>
            <a:ext cx="6887389" cy="4572000"/>
          </a:xfrm>
        </p:spPr>
        <p:txBody>
          <a:bodyPr>
            <a:normAutofit fontScale="92500" lnSpcReduction="10000"/>
          </a:bodyPr>
          <a:lstStyle/>
          <a:p>
            <a:r>
              <a:rPr lang="en-US" dirty="0"/>
              <a:t>Change message daily, even if there is no testing the following day</a:t>
            </a:r>
          </a:p>
          <a:p>
            <a:endParaRPr lang="en-US" dirty="0"/>
          </a:p>
          <a:p>
            <a:pPr eaLnBrk="1" hangingPunct="1"/>
            <a:r>
              <a:rPr lang="en-US" altLang="en-US" dirty="0"/>
              <a:t>Do not give more than 12 hours notice (can begin new messages at 5:00pm)</a:t>
            </a:r>
          </a:p>
          <a:p>
            <a:pPr eaLnBrk="1" hangingPunct="1"/>
            <a:endParaRPr lang="en-US" altLang="en-US" dirty="0"/>
          </a:p>
          <a:p>
            <a:pPr eaLnBrk="1" hangingPunct="1"/>
            <a:r>
              <a:rPr lang="en-US" altLang="en-US" dirty="0"/>
              <a:t>Must save recorded messages for 72 hours</a:t>
            </a:r>
          </a:p>
          <a:p>
            <a:pPr eaLnBrk="1" hangingPunct="1"/>
            <a:endParaRPr lang="en-US" altLang="en-US" dirty="0"/>
          </a:p>
          <a:p>
            <a:r>
              <a:rPr lang="en-US" dirty="0"/>
              <a:t>Message should be clear  </a:t>
            </a:r>
          </a:p>
          <a:p>
            <a:endParaRPr lang="en-US" dirty="0"/>
          </a:p>
          <a:p>
            <a:r>
              <a:rPr lang="en-US" dirty="0"/>
              <a:t>Do not advise the D/O of the number of tests for the month</a:t>
            </a:r>
          </a:p>
        </p:txBody>
      </p:sp>
    </p:spTree>
    <p:extLst>
      <p:ext uri="{BB962C8B-B14F-4D97-AF65-F5344CB8AC3E}">
        <p14:creationId xmlns:p14="http://schemas.microsoft.com/office/powerpoint/2010/main" val="35471411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AutoShape 2"/>
          <p:cNvSpPr>
            <a:spLocks noGrp="1" noChangeArrowheads="1"/>
          </p:cNvSpPr>
          <p:nvPr>
            <p:ph type="title"/>
          </p:nvPr>
        </p:nvSpPr>
        <p:spPr/>
        <p:txBody>
          <a:bodyPr>
            <a:normAutofit/>
          </a:bodyPr>
          <a:lstStyle/>
          <a:p>
            <a:pPr marL="54864" indent="0" algn="ctr" eaLnBrk="1" fontAlgn="auto" hangingPunct="1">
              <a:spcAft>
                <a:spcPts val="0"/>
              </a:spcAft>
              <a:defRPr/>
            </a:pPr>
            <a:r>
              <a:rPr lang="en-US" dirty="0">
                <a:solidFill>
                  <a:schemeClr val="tx2">
                    <a:tint val="100000"/>
                    <a:shade val="90000"/>
                    <a:satMod val="250000"/>
                    <a:alpha val="100000"/>
                  </a:schemeClr>
                </a:solidFill>
              </a:rPr>
              <a:t>Testing Reminders</a:t>
            </a:r>
          </a:p>
        </p:txBody>
      </p:sp>
      <p:sp>
        <p:nvSpPr>
          <p:cNvPr id="25603" name="Rectangle 3"/>
          <p:cNvSpPr>
            <a:spLocks noGrp="1" noChangeArrowheads="1"/>
          </p:cNvSpPr>
          <p:nvPr>
            <p:ph idx="1"/>
          </p:nvPr>
        </p:nvSpPr>
        <p:spPr>
          <a:xfrm>
            <a:off x="457200" y="2133600"/>
            <a:ext cx="8229600" cy="4419600"/>
          </a:xfrm>
        </p:spPr>
        <p:txBody>
          <a:bodyPr>
            <a:normAutofit/>
          </a:bodyPr>
          <a:lstStyle/>
          <a:p>
            <a:r>
              <a:rPr lang="en-US" sz="2800" dirty="0"/>
              <a:t>Ensure you enter the correct PACTS number on each chain of custody form</a:t>
            </a:r>
          </a:p>
          <a:p>
            <a:r>
              <a:rPr lang="en-US" sz="2800" dirty="0"/>
              <a:t>Enter your program name and date of collection is on each chain of custody form</a:t>
            </a:r>
          </a:p>
          <a:p>
            <a:r>
              <a:rPr lang="en-US" sz="2800" dirty="0"/>
              <a:t>Ensure all required signatures are on the chain of custody form prior to packaging sample for mail </a:t>
            </a:r>
          </a:p>
          <a:p>
            <a:r>
              <a:rPr lang="en-US" sz="2800" dirty="0"/>
              <a:t>Ensure you apply the seal correctly in order to avoid compromising the integrity of the sample</a:t>
            </a:r>
          </a:p>
          <a:p>
            <a:endParaRPr lang="en-US" sz="28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More Testing Reminders</a:t>
            </a:r>
          </a:p>
        </p:txBody>
      </p:sp>
      <p:sp>
        <p:nvSpPr>
          <p:cNvPr id="3" name="Content Placeholder 2"/>
          <p:cNvSpPr>
            <a:spLocks noGrp="1"/>
          </p:cNvSpPr>
          <p:nvPr>
            <p:ph idx="1"/>
          </p:nvPr>
        </p:nvSpPr>
        <p:spPr/>
        <p:txBody>
          <a:bodyPr>
            <a:normAutofit fontScale="92500"/>
          </a:bodyPr>
          <a:lstStyle/>
          <a:p>
            <a:r>
              <a:rPr lang="en-US" sz="2400" dirty="0"/>
              <a:t>Ensure that enough pressure is applied to the first ply (chain of custody form) so that the information transfers to the second ply (chain of custody form). Make sure you send the 2</a:t>
            </a:r>
            <a:r>
              <a:rPr lang="en-US" sz="2400" baseline="30000" dirty="0"/>
              <a:t>nd</a:t>
            </a:r>
            <a:r>
              <a:rPr lang="en-US" sz="2400" dirty="0"/>
              <a:t> Ply only.</a:t>
            </a:r>
          </a:p>
          <a:p>
            <a:endParaRPr lang="en-US" sz="2400" dirty="0"/>
          </a:p>
          <a:p>
            <a:r>
              <a:rPr lang="en-US" sz="2400" dirty="0"/>
              <a:t>Ensure the Laboratory Chain of Custody forms are complete, including the "Medications“ section. The offender/defendant must write either:</a:t>
            </a:r>
          </a:p>
          <a:p>
            <a:pPr lvl="1"/>
            <a:r>
              <a:rPr lang="en-US" sz="2400" dirty="0"/>
              <a:t>1) the medications they are taking, or </a:t>
            </a:r>
          </a:p>
          <a:p>
            <a:pPr lvl="1"/>
            <a:r>
              <a:rPr lang="en-US" sz="2400" dirty="0"/>
              <a:t>2)"</a:t>
            </a:r>
            <a:r>
              <a:rPr lang="en-US" sz="2400" dirty="0">
                <a:solidFill>
                  <a:srgbClr val="FFFF00"/>
                </a:solidFill>
              </a:rPr>
              <a:t>none</a:t>
            </a:r>
            <a:r>
              <a:rPr lang="en-US" sz="2400" dirty="0"/>
              <a:t>" if they are not taking medications.</a:t>
            </a:r>
          </a:p>
          <a:p>
            <a:endParaRPr lang="en-US" sz="2400" dirty="0"/>
          </a:p>
        </p:txBody>
      </p:sp>
    </p:spTree>
    <p:extLst>
      <p:ext uri="{BB962C8B-B14F-4D97-AF65-F5344CB8AC3E}">
        <p14:creationId xmlns:p14="http://schemas.microsoft.com/office/powerpoint/2010/main" val="41822237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220200" cy="6858000"/>
          </a:xfrm>
          <a:prstGeom prst="rect">
            <a:avLst/>
          </a:prstGeom>
        </p:spPr>
      </p:pic>
    </p:spTree>
    <p:extLst>
      <p:ext uri="{BB962C8B-B14F-4D97-AF65-F5344CB8AC3E}">
        <p14:creationId xmlns:p14="http://schemas.microsoft.com/office/powerpoint/2010/main" val="16924405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036308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2"/>
          <p:cNvSpPr>
            <a:spLocks noGrp="1" noChangeArrowheads="1"/>
          </p:cNvSpPr>
          <p:nvPr>
            <p:ph type="title"/>
          </p:nvPr>
        </p:nvSpPr>
        <p:spPr/>
        <p:txBody>
          <a:bodyPr/>
          <a:lstStyle/>
          <a:p>
            <a:pPr marL="54864" indent="0" algn="ctr" eaLnBrk="1" fontAlgn="auto" hangingPunct="1">
              <a:spcAft>
                <a:spcPts val="0"/>
              </a:spcAft>
              <a:defRPr/>
            </a:pPr>
            <a:r>
              <a:rPr lang="en-US" dirty="0">
                <a:solidFill>
                  <a:schemeClr val="tx2">
                    <a:tint val="100000"/>
                    <a:shade val="90000"/>
                    <a:satMod val="250000"/>
                    <a:alpha val="100000"/>
                  </a:schemeClr>
                </a:solidFill>
              </a:rPr>
              <a:t>Collectors shall:</a:t>
            </a:r>
          </a:p>
        </p:txBody>
      </p:sp>
      <p:sp>
        <p:nvSpPr>
          <p:cNvPr id="18435" name="Rectangle 3"/>
          <p:cNvSpPr>
            <a:spLocks noGrp="1" noChangeArrowheads="1"/>
          </p:cNvSpPr>
          <p:nvPr>
            <p:ph idx="1"/>
          </p:nvPr>
        </p:nvSpPr>
        <p:spPr/>
        <p:txBody>
          <a:bodyPr>
            <a:normAutofit fontScale="85000" lnSpcReduction="20000"/>
          </a:bodyPr>
          <a:lstStyle/>
          <a:p>
            <a:pPr eaLnBrk="1" hangingPunct="1">
              <a:buFont typeface="Wingdings" pitchFamily="2" charset="2"/>
              <a:buNone/>
            </a:pPr>
            <a:endParaRPr lang="en-US" altLang="en-US" sz="2400" dirty="0"/>
          </a:p>
          <a:p>
            <a:pPr eaLnBrk="1" hangingPunct="1"/>
            <a:r>
              <a:rPr lang="en-US" altLang="en-US" sz="2800" dirty="0"/>
              <a:t>Use a clinical refractometer on all specimens</a:t>
            </a:r>
          </a:p>
          <a:p>
            <a:pPr eaLnBrk="1" hangingPunct="1"/>
            <a:r>
              <a:rPr lang="en-US" altLang="en-US" sz="2800" dirty="0"/>
              <a:t>Ensure specific gravity (</a:t>
            </a:r>
            <a:r>
              <a:rPr lang="en-US" altLang="en-US" sz="2800" dirty="0" err="1"/>
              <a:t>s.g</a:t>
            </a:r>
            <a:r>
              <a:rPr lang="en-US" altLang="en-US" sz="2800" dirty="0"/>
              <a:t>.) is 1.003 or higher. </a:t>
            </a:r>
            <a:r>
              <a:rPr lang="en-US" altLang="en-US" sz="2800" b="1" dirty="0">
                <a:solidFill>
                  <a:srgbClr val="FFFF00"/>
                </a:solidFill>
              </a:rPr>
              <a:t>DO NOT send an invalid specimen </a:t>
            </a:r>
            <a:r>
              <a:rPr lang="en-US" altLang="en-US" sz="2800" dirty="0"/>
              <a:t>If </a:t>
            </a:r>
            <a:r>
              <a:rPr lang="en-US" altLang="en-US" sz="2800" dirty="0" err="1"/>
              <a:t>s.g</a:t>
            </a:r>
            <a:r>
              <a:rPr lang="en-US" altLang="en-US" sz="2800" dirty="0"/>
              <a:t>. is low, allow 2 hours to collect another sample.</a:t>
            </a:r>
          </a:p>
          <a:p>
            <a:pPr eaLnBrk="1" hangingPunct="1"/>
            <a:r>
              <a:rPr lang="en-US" altLang="en-US" sz="2800" dirty="0"/>
              <a:t>Ensure sample is no less than 30 milliliters</a:t>
            </a:r>
          </a:p>
          <a:p>
            <a:pPr eaLnBrk="1" hangingPunct="1"/>
            <a:r>
              <a:rPr lang="en-US" altLang="en-US" sz="2800" dirty="0"/>
              <a:t>Permit no more than 2 hours to provide a valid sample if stall occurs.</a:t>
            </a:r>
          </a:p>
          <a:p>
            <a:pPr eaLnBrk="1" hangingPunct="1"/>
            <a:r>
              <a:rPr lang="en-US" altLang="en-US" sz="2800" dirty="0"/>
              <a:t>Collect urine between the hours of 5:00 am-9:00 am only.</a:t>
            </a:r>
          </a:p>
          <a:p>
            <a:pPr eaLnBrk="1" hangingPunct="1"/>
            <a:endParaRPr lang="en-US" altLang="en-US" sz="2400" dirty="0"/>
          </a:p>
          <a:p>
            <a:pPr eaLnBrk="1" hangingPunct="1"/>
            <a:endParaRPr lang="en-US" altLang="en-US" sz="2400" dirty="0"/>
          </a:p>
          <a:p>
            <a:pPr eaLnBrk="1" hangingPunct="1">
              <a:buFont typeface="Wingdings" pitchFamily="2" charset="2"/>
              <a:buNone/>
            </a:pPr>
            <a:endParaRPr lang="en-US" altLang="en-US" sz="2400" dirty="0"/>
          </a:p>
          <a:p>
            <a:pPr eaLnBrk="1" hangingPunct="1">
              <a:buFont typeface="Wingdings" pitchFamily="2" charset="2"/>
              <a:buNone/>
            </a:pPr>
            <a:endParaRPr lang="en-US" altLang="en-US" sz="2400" dirty="0"/>
          </a:p>
          <a:p>
            <a:pPr eaLnBrk="1" hangingPunct="1"/>
            <a:endParaRPr lang="en-US" altLang="en-US" sz="2400" dirty="0"/>
          </a:p>
          <a:p>
            <a:pPr eaLnBrk="1" hangingPunct="1">
              <a:buFont typeface="Wingdings" pitchFamily="2" charset="2"/>
              <a:buNone/>
            </a:pPr>
            <a:endParaRPr lang="en-US" altLang="en-US" sz="2400" dirty="0"/>
          </a:p>
          <a:p>
            <a:pPr eaLnBrk="1" hangingPunct="1"/>
            <a:endParaRPr lang="en-US" altLang="en-US"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B885A-D3D5-4B1B-B3ED-8184E4D30141}"/>
              </a:ext>
            </a:extLst>
          </p:cNvPr>
          <p:cNvSpPr>
            <a:spLocks noGrp="1"/>
          </p:cNvSpPr>
          <p:nvPr>
            <p:ph type="title"/>
          </p:nvPr>
        </p:nvSpPr>
        <p:spPr>
          <a:xfrm>
            <a:off x="381000" y="762000"/>
            <a:ext cx="6896534" cy="1080938"/>
          </a:xfrm>
        </p:spPr>
        <p:txBody>
          <a:bodyPr>
            <a:normAutofit fontScale="90000"/>
          </a:bodyPr>
          <a:lstStyle/>
          <a:p>
            <a:pPr algn="ctr"/>
            <a:r>
              <a:rPr lang="en-US" dirty="0"/>
              <a:t>Chief US Probation &amp; Pretrial Services Officer</a:t>
            </a:r>
            <a:br>
              <a:rPr lang="en-US" dirty="0"/>
            </a:br>
            <a:r>
              <a:rPr lang="en-US" dirty="0">
                <a:solidFill>
                  <a:schemeClr val="accent4">
                    <a:lumMod val="40000"/>
                    <a:lumOff val="60000"/>
                  </a:schemeClr>
                </a:solidFill>
              </a:rPr>
              <a:t>Jeffrey Thomason</a:t>
            </a:r>
          </a:p>
        </p:txBody>
      </p:sp>
      <p:sp>
        <p:nvSpPr>
          <p:cNvPr id="3" name="Content Placeholder 2">
            <a:extLst>
              <a:ext uri="{FF2B5EF4-FFF2-40B4-BE49-F238E27FC236}">
                <a16:creationId xmlns:a16="http://schemas.microsoft.com/office/drawing/2014/main" id="{5862C0FE-FFA4-4BA2-992A-9691419B8ADC}"/>
              </a:ext>
            </a:extLst>
          </p:cNvPr>
          <p:cNvSpPr>
            <a:spLocks noGrp="1"/>
          </p:cNvSpPr>
          <p:nvPr>
            <p:ph idx="1"/>
          </p:nvPr>
        </p:nvSpPr>
        <p:spPr/>
        <p:txBody>
          <a:bodyPr/>
          <a:lstStyle/>
          <a:p>
            <a:pPr marL="0" indent="0">
              <a:buNone/>
            </a:pPr>
            <a:endParaRPr lang="en-US" dirty="0"/>
          </a:p>
        </p:txBody>
      </p:sp>
    </p:spTree>
    <p:extLst>
      <p:ext uri="{BB962C8B-B14F-4D97-AF65-F5344CB8AC3E}">
        <p14:creationId xmlns:p14="http://schemas.microsoft.com/office/powerpoint/2010/main" val="2694516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UA Test Results</a:t>
            </a:r>
          </a:p>
        </p:txBody>
      </p:sp>
      <p:sp>
        <p:nvSpPr>
          <p:cNvPr id="3" name="Content Placeholder 2"/>
          <p:cNvSpPr>
            <a:spLocks noGrp="1"/>
          </p:cNvSpPr>
          <p:nvPr>
            <p:ph idx="1"/>
          </p:nvPr>
        </p:nvSpPr>
        <p:spPr/>
        <p:txBody>
          <a:bodyPr>
            <a:normAutofit/>
          </a:bodyPr>
          <a:lstStyle/>
          <a:p>
            <a:pPr marL="0" indent="0">
              <a:buNone/>
            </a:pPr>
            <a:endParaRPr lang="en-US" dirty="0"/>
          </a:p>
          <a:p>
            <a:r>
              <a:rPr lang="en-US" dirty="0"/>
              <a:t>Positive test results should be discussed with the D/O’s and with the assigned Officer</a:t>
            </a:r>
          </a:p>
          <a:p>
            <a:endParaRPr lang="en-US" dirty="0"/>
          </a:p>
          <a:p>
            <a:r>
              <a:rPr lang="en-US" dirty="0"/>
              <a:t>Your intervention and recommendations are very important.</a:t>
            </a:r>
          </a:p>
          <a:p>
            <a:endParaRPr lang="en-US" dirty="0"/>
          </a:p>
        </p:txBody>
      </p:sp>
    </p:spTree>
    <p:extLst>
      <p:ext uri="{BB962C8B-B14F-4D97-AF65-F5344CB8AC3E}">
        <p14:creationId xmlns:p14="http://schemas.microsoft.com/office/powerpoint/2010/main" val="19276392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Treatment Collaboration</a:t>
            </a:r>
          </a:p>
        </p:txBody>
      </p:sp>
      <p:sp>
        <p:nvSpPr>
          <p:cNvPr id="3" name="Content Placeholder 2"/>
          <p:cNvSpPr>
            <a:spLocks noGrp="1"/>
          </p:cNvSpPr>
          <p:nvPr>
            <p:ph idx="1"/>
          </p:nvPr>
        </p:nvSpPr>
        <p:spPr/>
        <p:txBody>
          <a:bodyPr>
            <a:normAutofit fontScale="92500" lnSpcReduction="10000"/>
          </a:bodyPr>
          <a:lstStyle/>
          <a:p>
            <a:r>
              <a:rPr lang="en-US" dirty="0"/>
              <a:t>Common thread of this presentation was:</a:t>
            </a:r>
          </a:p>
          <a:p>
            <a:pPr lvl="1"/>
            <a:r>
              <a:rPr lang="en-US" sz="2800" dirty="0"/>
              <a:t>How  to improve compliance with the SOW</a:t>
            </a:r>
          </a:p>
          <a:p>
            <a:pPr lvl="1"/>
            <a:r>
              <a:rPr lang="en-US" sz="2800" dirty="0"/>
              <a:t>The importance of the collaboration between the officers, clinicians, collectors, and defendants/offenders</a:t>
            </a:r>
          </a:p>
          <a:p>
            <a:endParaRPr lang="en-US" sz="2800" dirty="0"/>
          </a:p>
          <a:p>
            <a:r>
              <a:rPr lang="en-US" sz="3000" dirty="0">
                <a:solidFill>
                  <a:srgbClr val="FFC000"/>
                </a:solidFill>
              </a:rPr>
              <a:t>Together we can make a significant change in people’s lives</a:t>
            </a:r>
            <a:endParaRPr lang="en-US" dirty="0"/>
          </a:p>
        </p:txBody>
      </p:sp>
    </p:spTree>
    <p:extLst>
      <p:ext uri="{BB962C8B-B14F-4D97-AF65-F5344CB8AC3E}">
        <p14:creationId xmlns:p14="http://schemas.microsoft.com/office/powerpoint/2010/main" val="33075256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marL="54864" indent="0" algn="ctr" eaLnBrk="1" fontAlgn="auto" hangingPunct="1">
              <a:spcAft>
                <a:spcPts val="0"/>
              </a:spcAft>
              <a:defRPr/>
            </a:pPr>
            <a:r>
              <a:rPr lang="en-US" dirty="0">
                <a:solidFill>
                  <a:schemeClr val="tx2">
                    <a:tint val="100000"/>
                    <a:shade val="90000"/>
                    <a:satMod val="250000"/>
                    <a:alpha val="100000"/>
                  </a:schemeClr>
                </a:solidFill>
              </a:rPr>
              <a:t>Probation &amp; Pretrial Services</a:t>
            </a:r>
            <a:br>
              <a:rPr lang="en-US" dirty="0">
                <a:solidFill>
                  <a:schemeClr val="tx2">
                    <a:tint val="100000"/>
                    <a:shade val="90000"/>
                    <a:satMod val="250000"/>
                    <a:alpha val="100000"/>
                  </a:schemeClr>
                </a:solidFill>
              </a:rPr>
            </a:br>
            <a:r>
              <a:rPr lang="en-US" dirty="0">
                <a:solidFill>
                  <a:schemeClr val="tx2">
                    <a:tint val="100000"/>
                    <a:shade val="90000"/>
                    <a:satMod val="250000"/>
                    <a:alpha val="100000"/>
                  </a:schemeClr>
                </a:solidFill>
              </a:rPr>
              <a:t>Website</a:t>
            </a:r>
          </a:p>
        </p:txBody>
      </p:sp>
      <p:sp>
        <p:nvSpPr>
          <p:cNvPr id="41987" name="Rectangle 8"/>
          <p:cNvSpPr>
            <a:spLocks noChangeArrowheads="1"/>
          </p:cNvSpPr>
          <p:nvPr/>
        </p:nvSpPr>
        <p:spPr bwMode="auto">
          <a:xfrm>
            <a:off x="2609850" y="3244850"/>
            <a:ext cx="185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41988" name="Rectangle 9"/>
          <p:cNvSpPr>
            <a:spLocks noChangeArrowheads="1"/>
          </p:cNvSpPr>
          <p:nvPr/>
        </p:nvSpPr>
        <p:spPr bwMode="auto">
          <a:xfrm>
            <a:off x="914400" y="2362200"/>
            <a:ext cx="7315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3200" dirty="0"/>
              <a:t>http://www.cacp.uscourts.gov</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eaLnBrk="1" hangingPunct="1">
              <a:defRPr/>
            </a:pPr>
            <a:r>
              <a:rPr lang="en-US" dirty="0"/>
              <a:t>Contact Info</a:t>
            </a:r>
          </a:p>
        </p:txBody>
      </p:sp>
      <p:sp>
        <p:nvSpPr>
          <p:cNvPr id="4" name="Content Placeholder 3"/>
          <p:cNvSpPr>
            <a:spLocks noGrp="1"/>
          </p:cNvSpPr>
          <p:nvPr>
            <p:ph idx="1"/>
          </p:nvPr>
        </p:nvSpPr>
        <p:spPr>
          <a:xfrm>
            <a:off x="533400" y="2336873"/>
            <a:ext cx="7924800" cy="3599316"/>
          </a:xfrm>
        </p:spPr>
        <p:txBody>
          <a:bodyPr>
            <a:normAutofit/>
          </a:bodyPr>
          <a:lstStyle/>
          <a:p>
            <a:pPr marL="0" indent="0" eaLnBrk="1" hangingPunct="1">
              <a:buNone/>
              <a:defRPr/>
            </a:pPr>
            <a:r>
              <a:rPr lang="en-US" sz="2800" b="1" dirty="0"/>
              <a:t>RICHARD HWANG</a:t>
            </a:r>
          </a:p>
          <a:p>
            <a:pPr marL="0" indent="0" eaLnBrk="1" hangingPunct="1">
              <a:buNone/>
              <a:defRPr/>
            </a:pPr>
            <a:r>
              <a:rPr lang="en-US" sz="2200" b="1" dirty="0">
                <a:solidFill>
                  <a:schemeClr val="accent3">
                    <a:lumMod val="75000"/>
                  </a:schemeClr>
                </a:solidFill>
              </a:rPr>
              <a:t>SUPERVISOR AND TREATMENT SERVICES COORDINATOR</a:t>
            </a:r>
          </a:p>
          <a:p>
            <a:pPr marL="0" indent="0" eaLnBrk="1" hangingPunct="1">
              <a:buNone/>
              <a:defRPr/>
            </a:pPr>
            <a:r>
              <a:rPr lang="en-US" sz="2400" dirty="0"/>
              <a:t>Richard_Hwang@cacp.uscourts.gov</a:t>
            </a:r>
          </a:p>
          <a:p>
            <a:pPr marL="0" indent="0" eaLnBrk="1" hangingPunct="1">
              <a:buNone/>
              <a:defRPr/>
            </a:pPr>
            <a:endParaRPr lang="en-US" sz="2400" dirty="0"/>
          </a:p>
          <a:p>
            <a:pPr marL="0" indent="0" eaLnBrk="1" hangingPunct="1">
              <a:buFont typeface="Wingdings 2" pitchFamily="18" charset="2"/>
              <a:buNone/>
              <a:defRPr/>
            </a:pP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AutoShape 2"/>
          <p:cNvSpPr>
            <a:spLocks noGrp="1" noChangeArrowheads="1"/>
          </p:cNvSpPr>
          <p:nvPr>
            <p:ph type="title"/>
          </p:nvPr>
        </p:nvSpPr>
        <p:spPr/>
        <p:txBody>
          <a:bodyPr>
            <a:normAutofit fontScale="90000"/>
          </a:bodyPr>
          <a:lstStyle/>
          <a:p>
            <a:pPr marL="54864" indent="0" algn="ctr" eaLnBrk="1" fontAlgn="auto" hangingPunct="1">
              <a:spcAft>
                <a:spcPts val="0"/>
              </a:spcAft>
              <a:defRPr/>
            </a:pPr>
            <a:br>
              <a:rPr lang="en-US" sz="5400" dirty="0">
                <a:solidFill>
                  <a:schemeClr val="tx2">
                    <a:tint val="100000"/>
                    <a:shade val="90000"/>
                    <a:satMod val="250000"/>
                    <a:alpha val="100000"/>
                  </a:schemeClr>
                </a:solidFill>
              </a:rPr>
            </a:br>
            <a:br>
              <a:rPr lang="en-US" sz="5400" dirty="0">
                <a:solidFill>
                  <a:schemeClr val="tx2">
                    <a:tint val="100000"/>
                    <a:shade val="90000"/>
                    <a:satMod val="250000"/>
                    <a:alpha val="100000"/>
                  </a:schemeClr>
                </a:solidFill>
              </a:rPr>
            </a:br>
            <a:br>
              <a:rPr lang="en-US" sz="5400" dirty="0">
                <a:solidFill>
                  <a:schemeClr val="tx2">
                    <a:tint val="100000"/>
                    <a:shade val="90000"/>
                    <a:satMod val="250000"/>
                    <a:alpha val="100000"/>
                  </a:schemeClr>
                </a:solidFill>
              </a:rPr>
            </a:br>
            <a:r>
              <a:rPr lang="en-US" sz="5400" dirty="0">
                <a:solidFill>
                  <a:schemeClr val="tx2">
                    <a:tint val="100000"/>
                    <a:shade val="90000"/>
                    <a:satMod val="250000"/>
                    <a:alpha val="100000"/>
                  </a:schemeClr>
                </a:solidFill>
              </a:rPr>
              <a:t>Questions or Comments</a:t>
            </a:r>
            <a:br>
              <a:rPr lang="en-US" sz="5400" dirty="0">
                <a:solidFill>
                  <a:schemeClr val="tx2">
                    <a:tint val="100000"/>
                    <a:shade val="90000"/>
                    <a:satMod val="250000"/>
                    <a:alpha val="100000"/>
                  </a:schemeClr>
                </a:solidFill>
              </a:rPr>
            </a:br>
            <a:br>
              <a:rPr lang="en-US" sz="5400" dirty="0">
                <a:solidFill>
                  <a:schemeClr val="tx2">
                    <a:tint val="100000"/>
                    <a:shade val="90000"/>
                    <a:satMod val="250000"/>
                    <a:alpha val="100000"/>
                  </a:schemeClr>
                </a:solidFill>
              </a:rPr>
            </a:br>
            <a:r>
              <a:rPr lang="en-US" sz="5400" dirty="0">
                <a:solidFill>
                  <a:schemeClr val="tx2">
                    <a:tint val="100000"/>
                    <a:shade val="90000"/>
                    <a:satMod val="250000"/>
                    <a:alpha val="100000"/>
                  </a:schemeClr>
                </a:solidFill>
              </a:rPr>
              <a:t> </a:t>
            </a:r>
          </a:p>
        </p:txBody>
      </p:sp>
      <p:pic>
        <p:nvPicPr>
          <p:cNvPr id="4403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2971800"/>
            <a:ext cx="4343400"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7DB20-5A28-4480-A4C4-D0E67B2C0C62}"/>
              </a:ext>
            </a:extLst>
          </p:cNvPr>
          <p:cNvSpPr>
            <a:spLocks noGrp="1"/>
          </p:cNvSpPr>
          <p:nvPr>
            <p:ph type="title"/>
          </p:nvPr>
        </p:nvSpPr>
        <p:spPr/>
        <p:txBody>
          <a:bodyPr/>
          <a:lstStyle/>
          <a:p>
            <a:pPr algn="ctr"/>
            <a:r>
              <a:rPr lang="en-US" dirty="0"/>
              <a:t>SD Pretrial Drug Lab Supervisor</a:t>
            </a:r>
            <a:br>
              <a:rPr lang="en-US" dirty="0"/>
            </a:br>
            <a:r>
              <a:rPr lang="en-US" dirty="0">
                <a:solidFill>
                  <a:schemeClr val="accent4">
                    <a:lumMod val="40000"/>
                    <a:lumOff val="60000"/>
                  </a:schemeClr>
                </a:solidFill>
              </a:rPr>
              <a:t>Cindy Martinez</a:t>
            </a:r>
          </a:p>
        </p:txBody>
      </p:sp>
      <p:sp>
        <p:nvSpPr>
          <p:cNvPr id="3" name="Content Placeholder 2">
            <a:extLst>
              <a:ext uri="{FF2B5EF4-FFF2-40B4-BE49-F238E27FC236}">
                <a16:creationId xmlns:a16="http://schemas.microsoft.com/office/drawing/2014/main" id="{6932BA9F-92DA-4E19-AF06-EE3AB45F1DAE}"/>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0189715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CDDF1-3DBF-4833-BAD5-8E983575EB60}"/>
              </a:ext>
            </a:extLst>
          </p:cNvPr>
          <p:cNvSpPr>
            <a:spLocks noGrp="1"/>
          </p:cNvSpPr>
          <p:nvPr>
            <p:ph type="title"/>
          </p:nvPr>
        </p:nvSpPr>
        <p:spPr/>
        <p:txBody>
          <a:bodyPr>
            <a:normAutofit fontScale="90000"/>
          </a:bodyPr>
          <a:lstStyle/>
          <a:p>
            <a:pPr algn="ctr"/>
            <a:r>
              <a:rPr lang="en-US" dirty="0"/>
              <a:t>Program Development Specialist/EBP Coordinator</a:t>
            </a:r>
            <a:br>
              <a:rPr lang="en-US" dirty="0"/>
            </a:br>
            <a:r>
              <a:rPr lang="en-US" dirty="0">
                <a:solidFill>
                  <a:schemeClr val="accent4">
                    <a:lumMod val="40000"/>
                    <a:lumOff val="60000"/>
                  </a:schemeClr>
                </a:solidFill>
              </a:rPr>
              <a:t>Roger Robinson</a:t>
            </a:r>
          </a:p>
        </p:txBody>
      </p:sp>
      <p:sp>
        <p:nvSpPr>
          <p:cNvPr id="3" name="Content Placeholder 2">
            <a:extLst>
              <a:ext uri="{FF2B5EF4-FFF2-40B4-BE49-F238E27FC236}">
                <a16:creationId xmlns:a16="http://schemas.microsoft.com/office/drawing/2014/main" id="{59788442-FE21-4E2E-8775-A8F3F9095C9A}"/>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41613060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685800"/>
            <a:ext cx="7239000" cy="1143000"/>
          </a:xfrm>
        </p:spPr>
        <p:txBody>
          <a:bodyPr/>
          <a:lstStyle/>
          <a:p>
            <a:pPr algn="ctr"/>
            <a:r>
              <a:rPr lang="en-US" dirty="0"/>
              <a:t>AO Review Findings</a:t>
            </a:r>
          </a:p>
        </p:txBody>
      </p:sp>
      <p:sp>
        <p:nvSpPr>
          <p:cNvPr id="3" name="Content Placeholder 2"/>
          <p:cNvSpPr>
            <a:spLocks noGrp="1"/>
          </p:cNvSpPr>
          <p:nvPr>
            <p:ph idx="1"/>
          </p:nvPr>
        </p:nvSpPr>
        <p:spPr/>
        <p:txBody>
          <a:bodyPr>
            <a:normAutofit fontScale="85000" lnSpcReduction="20000"/>
          </a:bodyPr>
          <a:lstStyle/>
          <a:p>
            <a:r>
              <a:rPr lang="en-US" dirty="0"/>
              <a:t>Officers and Vendors need to communicate MONTHLY for cases with counseling (substance use and MH)</a:t>
            </a:r>
          </a:p>
          <a:p>
            <a:pPr lvl="1"/>
            <a:r>
              <a:rPr lang="en-US" dirty="0"/>
              <a:t>Discuss progression/regression in treatment and </a:t>
            </a:r>
            <a:r>
              <a:rPr lang="en-US" u="sng" dirty="0"/>
              <a:t>document this interaction in progress notes and/or MTR’s</a:t>
            </a:r>
          </a:p>
          <a:p>
            <a:r>
              <a:rPr lang="en-US" dirty="0"/>
              <a:t>Files did not contain comprehensive Treatment Plans and in many instances, quarterly updates were not being done (for cases with counseling)</a:t>
            </a:r>
          </a:p>
          <a:p>
            <a:r>
              <a:rPr lang="en-US" dirty="0"/>
              <a:t>Discharge summaries were not completed in a timely manner</a:t>
            </a:r>
          </a:p>
          <a:p>
            <a:r>
              <a:rPr lang="en-US" dirty="0"/>
              <a:t>These items are not required for cases referred for drug testing only</a:t>
            </a:r>
          </a:p>
          <a:p>
            <a:r>
              <a:rPr lang="en-US" dirty="0"/>
              <a:t>Suggestion:  counselors and Officers can establish a set appointment every month to discuss cases</a:t>
            </a:r>
          </a:p>
          <a:p>
            <a:endParaRPr lang="en-US" dirty="0"/>
          </a:p>
        </p:txBody>
      </p:sp>
    </p:spTree>
    <p:extLst>
      <p:ext uri="{BB962C8B-B14F-4D97-AF65-F5344CB8AC3E}">
        <p14:creationId xmlns:p14="http://schemas.microsoft.com/office/powerpoint/2010/main" val="9906600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AO Review Findings</a:t>
            </a:r>
          </a:p>
        </p:txBody>
      </p:sp>
      <p:sp>
        <p:nvSpPr>
          <p:cNvPr id="3" name="Content Placeholder 2"/>
          <p:cNvSpPr>
            <a:spLocks noGrp="1"/>
          </p:cNvSpPr>
          <p:nvPr>
            <p:ph idx="1"/>
          </p:nvPr>
        </p:nvSpPr>
        <p:spPr/>
        <p:txBody>
          <a:bodyPr>
            <a:normAutofit fontScale="92500" lnSpcReduction="20000"/>
          </a:bodyPr>
          <a:lstStyle/>
          <a:p>
            <a:r>
              <a:rPr lang="en-US" sz="2800" b="1" dirty="0"/>
              <a:t>Treatment Plans</a:t>
            </a:r>
          </a:p>
          <a:p>
            <a:endParaRPr lang="en-US" sz="2800" b="1" dirty="0"/>
          </a:p>
          <a:p>
            <a:pPr lvl="1"/>
            <a:r>
              <a:rPr lang="en-US" sz="2400" b="1" i="1" dirty="0"/>
              <a:t>Required </a:t>
            </a:r>
            <a:r>
              <a:rPr lang="en-US" sz="2400" i="1" dirty="0"/>
              <a:t>for</a:t>
            </a:r>
            <a:r>
              <a:rPr lang="en-US" sz="2400" b="1" i="1" dirty="0"/>
              <a:t> cases with counseling</a:t>
            </a:r>
          </a:p>
          <a:p>
            <a:pPr marL="0" indent="0">
              <a:buNone/>
            </a:pPr>
            <a:r>
              <a:rPr lang="en-US" sz="2400" b="1" dirty="0"/>
              <a:t> </a:t>
            </a:r>
          </a:p>
          <a:p>
            <a:pPr lvl="1"/>
            <a:r>
              <a:rPr lang="en-US" sz="2400" dirty="0"/>
              <a:t>Should be completed at the commencement of treatment within 30 days and updated </a:t>
            </a:r>
            <a:r>
              <a:rPr lang="en-US" sz="2400" dirty="0">
                <a:solidFill>
                  <a:srgbClr val="FFC000"/>
                </a:solidFill>
              </a:rPr>
              <a:t>at least quarterly </a:t>
            </a:r>
            <a:r>
              <a:rPr lang="en-US" sz="2400" dirty="0"/>
              <a:t>with defendants/offenders (D/O’s)</a:t>
            </a:r>
          </a:p>
          <a:p>
            <a:pPr lvl="2"/>
            <a:r>
              <a:rPr lang="en-US" sz="2400" dirty="0"/>
              <a:t>Please remember to email these, along with the Monthly Treatment Reports to Carina Forsythe at:   </a:t>
            </a:r>
            <a:r>
              <a:rPr lang="en-US" sz="2400" dirty="0">
                <a:solidFill>
                  <a:srgbClr val="FFC000"/>
                </a:solidFill>
                <a:hlinkClick r:id="rId3">
                  <a:extLst>
                    <a:ext uri="{A12FA001-AC4F-418D-AE19-62706E023703}">
                      <ahyp:hlinkClr xmlns:ahyp="http://schemas.microsoft.com/office/drawing/2018/hyperlinkcolor" val="tx"/>
                    </a:ext>
                  </a:extLst>
                </a:hlinkClick>
              </a:rPr>
              <a:t>carina_forsythe@cacp.uscourts.gov</a:t>
            </a:r>
            <a:r>
              <a:rPr lang="en-US" sz="2400" dirty="0">
                <a:solidFill>
                  <a:srgbClr val="FFC000"/>
                </a:solidFill>
              </a:rPr>
              <a:t> </a:t>
            </a:r>
            <a:endParaRPr lang="en-US" sz="2400" dirty="0"/>
          </a:p>
          <a:p>
            <a:pPr marL="914400" lvl="2" indent="0">
              <a:buNone/>
            </a:pPr>
            <a:r>
              <a:rPr lang="en-US" sz="2400" dirty="0"/>
              <a:t>   who will then forward them to assigned PO           </a:t>
            </a:r>
          </a:p>
          <a:p>
            <a:pPr lvl="2"/>
            <a:endParaRPr lang="en-US" sz="2200" dirty="0"/>
          </a:p>
          <a:p>
            <a:endParaRPr lang="en-US" sz="2400" dirty="0"/>
          </a:p>
        </p:txBody>
      </p:sp>
    </p:spTree>
    <p:extLst>
      <p:ext uri="{BB962C8B-B14F-4D97-AF65-F5344CB8AC3E}">
        <p14:creationId xmlns:p14="http://schemas.microsoft.com/office/powerpoint/2010/main" val="12140421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AO Review Findings</a:t>
            </a:r>
          </a:p>
        </p:txBody>
      </p:sp>
      <p:sp>
        <p:nvSpPr>
          <p:cNvPr id="3" name="Content Placeholder 2"/>
          <p:cNvSpPr>
            <a:spLocks noGrp="1"/>
          </p:cNvSpPr>
          <p:nvPr>
            <p:ph idx="1"/>
          </p:nvPr>
        </p:nvSpPr>
        <p:spPr/>
        <p:txBody>
          <a:bodyPr>
            <a:normAutofit fontScale="92500" lnSpcReduction="20000"/>
          </a:bodyPr>
          <a:lstStyle/>
          <a:p>
            <a:r>
              <a:rPr lang="en-US" sz="2000" dirty="0"/>
              <a:t>Ensure that treatment plans are present in files and include: </a:t>
            </a:r>
          </a:p>
          <a:p>
            <a:pPr lvl="1"/>
            <a:r>
              <a:rPr lang="en-US" sz="2000" dirty="0"/>
              <a:t>(a) short and long term goals for the </a:t>
            </a:r>
            <a:r>
              <a:rPr lang="en-US" dirty="0"/>
              <a:t>D/O’s</a:t>
            </a:r>
            <a:r>
              <a:rPr lang="en-US" sz="2000" dirty="0"/>
              <a:t>; </a:t>
            </a:r>
          </a:p>
          <a:p>
            <a:pPr lvl="1"/>
            <a:r>
              <a:rPr lang="en-US" sz="2000" dirty="0"/>
              <a:t>(b) measurable objectives; </a:t>
            </a:r>
          </a:p>
          <a:p>
            <a:pPr lvl="1"/>
            <a:r>
              <a:rPr lang="en-US" sz="2000" dirty="0"/>
              <a:t>(c)type and frequency of services to be received; </a:t>
            </a:r>
          </a:p>
          <a:p>
            <a:pPr lvl="1"/>
            <a:r>
              <a:rPr lang="en-US" sz="2000" dirty="0"/>
              <a:t>(d) specific criteria for treatment completion and the anticipated time-frame; </a:t>
            </a:r>
          </a:p>
          <a:p>
            <a:pPr lvl="1"/>
            <a:r>
              <a:rPr lang="en-US" sz="2000" dirty="0"/>
              <a:t>(e) documentation of treatment plan review (including </a:t>
            </a:r>
            <a:r>
              <a:rPr lang="en-US" dirty="0"/>
              <a:t>D/O’s input;</a:t>
            </a:r>
            <a:endParaRPr lang="en-US" sz="2000" dirty="0"/>
          </a:p>
          <a:p>
            <a:pPr lvl="1"/>
            <a:r>
              <a:rPr lang="en-US" sz="2000" dirty="0"/>
              <a:t>(f) and, continued need for treatment, if necessary </a:t>
            </a:r>
          </a:p>
          <a:p>
            <a:r>
              <a:rPr lang="en-US" sz="2000" dirty="0"/>
              <a:t>The plan should include information on family and significant others’ involvement (i.e., community support programs, etc.)</a:t>
            </a:r>
          </a:p>
          <a:p>
            <a:endParaRPr lang="en-US" sz="2000" b="1" dirty="0">
              <a:solidFill>
                <a:srgbClr val="FFFF00"/>
              </a:solidFill>
            </a:endParaRPr>
          </a:p>
        </p:txBody>
      </p:sp>
    </p:spTree>
    <p:extLst>
      <p:ext uri="{BB962C8B-B14F-4D97-AF65-F5344CB8AC3E}">
        <p14:creationId xmlns:p14="http://schemas.microsoft.com/office/powerpoint/2010/main" val="15542441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639" y="753228"/>
            <a:ext cx="6783561" cy="923172"/>
          </a:xfrm>
        </p:spPr>
        <p:txBody>
          <a:bodyPr>
            <a:normAutofit/>
          </a:bodyPr>
          <a:lstStyle/>
          <a:p>
            <a:pPr algn="ctr"/>
            <a:r>
              <a:rPr lang="en-US" dirty="0"/>
              <a:t>AO Review Findings </a:t>
            </a:r>
          </a:p>
        </p:txBody>
      </p:sp>
      <p:sp>
        <p:nvSpPr>
          <p:cNvPr id="3" name="Content Placeholder 2"/>
          <p:cNvSpPr>
            <a:spLocks noGrp="1"/>
          </p:cNvSpPr>
          <p:nvPr>
            <p:ph idx="1"/>
          </p:nvPr>
        </p:nvSpPr>
        <p:spPr>
          <a:xfrm>
            <a:off x="533400" y="2133600"/>
            <a:ext cx="8229600" cy="3992562"/>
          </a:xfrm>
        </p:spPr>
        <p:txBody>
          <a:bodyPr>
            <a:normAutofit lnSpcReduction="10000"/>
          </a:bodyPr>
          <a:lstStyle/>
          <a:p>
            <a:pPr marL="228600" lvl="1" algn="just"/>
            <a:r>
              <a:rPr lang="en-US" b="1" dirty="0"/>
              <a:t>Discharge Summary- Outpatient</a:t>
            </a:r>
          </a:p>
          <a:p>
            <a:pPr lvl="1" algn="just"/>
            <a:endParaRPr lang="en-US" sz="1800" dirty="0"/>
          </a:p>
          <a:p>
            <a:pPr lvl="1" algn="just"/>
            <a:r>
              <a:rPr lang="en-US" sz="1800" dirty="0"/>
              <a:t>Ensure that a typed discharge summary is submitted to the USPO/USPSO </a:t>
            </a:r>
            <a:r>
              <a:rPr lang="en-US" sz="1800" b="1" dirty="0">
                <a:solidFill>
                  <a:srgbClr val="FFC000"/>
                </a:solidFill>
              </a:rPr>
              <a:t>within 15 calendar days </a:t>
            </a:r>
            <a:r>
              <a:rPr lang="en-US" sz="1800" b="1" dirty="0"/>
              <a:t>after </a:t>
            </a:r>
            <a:r>
              <a:rPr lang="en-US" sz="1800" dirty="0"/>
              <a:t>treatment is terminated. The summary shall outline the reason for concluding contract services, (i.e., the D/O responded to treatment and treatment is no longer needed, or the D/O failed to respond to treatment)</a:t>
            </a:r>
          </a:p>
          <a:p>
            <a:pPr marL="0" indent="0" algn="just">
              <a:buNone/>
            </a:pPr>
            <a:endParaRPr lang="en-US" sz="1800" dirty="0"/>
          </a:p>
          <a:p>
            <a:pPr lvl="1" algn="just"/>
            <a:r>
              <a:rPr lang="en-US" sz="1800" dirty="0"/>
              <a:t>Additionally, the discharge summary shall include recommendations for community-based aftercare that the D/O can readily access</a:t>
            </a:r>
          </a:p>
          <a:p>
            <a:pPr marL="0" indent="0" algn="just">
              <a:buNone/>
            </a:pPr>
            <a:endParaRPr lang="en-US" sz="1800" dirty="0"/>
          </a:p>
          <a:p>
            <a:pPr lvl="1"/>
            <a:r>
              <a:rPr lang="en-US" sz="1800" dirty="0"/>
              <a:t>In all cases, the discharge status (i.e., successful discharge, unsuccessful discharge, interruption of treatment, etc.) shall be clearly stated</a:t>
            </a:r>
          </a:p>
        </p:txBody>
      </p:sp>
    </p:spTree>
    <p:extLst>
      <p:ext uri="{BB962C8B-B14F-4D97-AF65-F5344CB8AC3E}">
        <p14:creationId xmlns:p14="http://schemas.microsoft.com/office/powerpoint/2010/main" val="624729598"/>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1F8094"/>
      </a:dk2>
      <a:lt2>
        <a:srgbClr val="E7E6E6"/>
      </a:lt2>
      <a:accent1>
        <a:srgbClr val="39CDE7"/>
      </a:accent1>
      <a:accent2>
        <a:srgbClr val="60DE72"/>
      </a:accent2>
      <a:accent3>
        <a:srgbClr val="DDCC64"/>
      </a:accent3>
      <a:accent4>
        <a:srgbClr val="F49D50"/>
      </a:accent4>
      <a:accent5>
        <a:srgbClr val="E44951"/>
      </a:accent5>
      <a:accent6>
        <a:srgbClr val="D666F9"/>
      </a:accent6>
      <a:hlink>
        <a:srgbClr val="4BF7ED"/>
      </a:hlink>
      <a:folHlink>
        <a:srgbClr val="95E9F4"/>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28000"/>
              </a:schemeClr>
            </a:gs>
            <a:gs pos="50000">
              <a:schemeClr val="phClr">
                <a:shade val="100000"/>
                <a:hueMod val="100000"/>
                <a:satMod val="110000"/>
                <a:lumMod val="130000"/>
              </a:schemeClr>
            </a:gs>
            <a:gs pos="100000">
              <a:schemeClr val="phClr">
                <a:shade val="78000"/>
                <a:hueMod val="118000"/>
                <a:satMod val="12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7DC10E3-4FF5-456B-A359-A0F378C1E5F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1693</TotalTime>
  <Words>2665</Words>
  <Application>Microsoft Office PowerPoint</Application>
  <PresentationFormat>On-screen Show (4:3)</PresentationFormat>
  <Paragraphs>273</Paragraphs>
  <Slides>34</Slides>
  <Notes>31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Calibri</vt:lpstr>
      <vt:lpstr>Trebuchet MS</vt:lpstr>
      <vt:lpstr>Wingdings</vt:lpstr>
      <vt:lpstr>Wingdings 2</vt:lpstr>
      <vt:lpstr>Berlin</vt:lpstr>
      <vt:lpstr>U.S. Probation &amp; Pretrial Services  Treatment Services Providers Training</vt:lpstr>
      <vt:lpstr>Welcome/Introductions</vt:lpstr>
      <vt:lpstr>Chief US Probation &amp; Pretrial Services Officer Jeffrey Thomason</vt:lpstr>
      <vt:lpstr>SD Pretrial Drug Lab Supervisor Cindy Martinez</vt:lpstr>
      <vt:lpstr>Program Development Specialist/EBP Coordinator Roger Robinson</vt:lpstr>
      <vt:lpstr>AO Review Findings</vt:lpstr>
      <vt:lpstr>AO Review Findings</vt:lpstr>
      <vt:lpstr>AO Review Findings</vt:lpstr>
      <vt:lpstr>AO Review Findings </vt:lpstr>
      <vt:lpstr>AO Review Findings</vt:lpstr>
      <vt:lpstr>Monitoring</vt:lpstr>
      <vt:lpstr>Required File Documents</vt:lpstr>
      <vt:lpstr>Referral Process</vt:lpstr>
      <vt:lpstr>Referrals for MH Treatment</vt:lpstr>
      <vt:lpstr>Program Plans</vt:lpstr>
      <vt:lpstr>Co-Payments</vt:lpstr>
      <vt:lpstr>Monthly Treatment Report Instructions :</vt:lpstr>
      <vt:lpstr>   </vt:lpstr>
      <vt:lpstr>Residential </vt:lpstr>
      <vt:lpstr>Daily Treatment Log (DTL)</vt:lpstr>
      <vt:lpstr>Telemedicine</vt:lpstr>
      <vt:lpstr>Staff changes </vt:lpstr>
      <vt:lpstr>Staff Qualification Form</vt:lpstr>
      <vt:lpstr>Code-a-Phone/Testing Issues </vt:lpstr>
      <vt:lpstr>Testing Reminders</vt:lpstr>
      <vt:lpstr>More Testing Reminders</vt:lpstr>
      <vt:lpstr>PowerPoint Presentation</vt:lpstr>
      <vt:lpstr>PowerPoint Presentation</vt:lpstr>
      <vt:lpstr>Collectors shall:</vt:lpstr>
      <vt:lpstr>UA Test Results</vt:lpstr>
      <vt:lpstr>Treatment Collaboration</vt:lpstr>
      <vt:lpstr>Probation &amp; Pretrial Services Website</vt:lpstr>
      <vt:lpstr>Contact Info</vt:lpstr>
      <vt:lpstr>   Questions or Comments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 Probation &amp; Pretrial Services  Treatment Service Providers Training</dc:title>
  <dc:creator>Richard Hwang</dc:creator>
  <cp:lastModifiedBy>Richard Hwang</cp:lastModifiedBy>
  <cp:revision>44</cp:revision>
  <dcterms:created xsi:type="dcterms:W3CDTF">2021-10-07T18:28:14Z</dcterms:created>
  <dcterms:modified xsi:type="dcterms:W3CDTF">2021-10-25T23:15:17Z</dcterms:modified>
</cp:coreProperties>
</file>